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0" algn="l" defTabSz="2438400" rtl="0" fontAlgn="auto" latinLnBrk="0" hangingPunct="0">
      <a:lnSpc>
        <a:spcPct val="10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69696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weekly rates of hospitalization for acute myocardial infarction decreased by up to 48%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18+</a:t>
            </a:r>
          </a:p>
          <a:p>
            <a:r>
              <a:t>16 PUI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week of June 29 ~300/day</a:t>
            </a:r>
          </a:p>
          <a:p>
            <a:r>
              <a:t>650/day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(purple) 536 counties have case density rates worse than one in 100 people. </a:t>
            </a:r>
          </a:p>
          <a:p>
            <a:r>
              <a:t>(red) 294 of them have also had their worst two-week period since June 1.</a:t>
            </a:r>
          </a:p>
          <a:p>
            <a:r>
              <a:t>Saline, Suillvan, Buchanon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546600"/>
            <a:ext cx="21844000" cy="4678065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8400" spc="-252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22400" spc="-448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659369"/>
            <a:ext cx="21844000" cy="43942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8400" spc="-168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482346840_2880x1920.jpg"/>
          <p:cNvSpPr>
            <a:spLocks noGrp="1"/>
          </p:cNvSpPr>
          <p:nvPr>
            <p:ph type="pic" sz="half" idx="21"/>
          </p:nvPr>
        </p:nvSpPr>
        <p:spPr>
          <a:xfrm>
            <a:off x="12192000" y="62293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08252162_2439x1626.jpg"/>
          <p:cNvSpPr>
            <a:spLocks noGrp="1"/>
          </p:cNvSpPr>
          <p:nvPr>
            <p:ph type="pic" sz="half" idx="22"/>
          </p:nvPr>
        </p:nvSpPr>
        <p:spPr>
          <a:xfrm>
            <a:off x="12192000" y="-641351"/>
            <a:ext cx="12192000" cy="8128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9215462_1440x2158.jpg"/>
          <p:cNvSpPr>
            <a:spLocks noGrp="1"/>
          </p:cNvSpPr>
          <p:nvPr>
            <p:ph type="pic" idx="23"/>
          </p:nvPr>
        </p:nvSpPr>
        <p:spPr>
          <a:xfrm>
            <a:off x="-1" y="-2258501"/>
            <a:ext cx="12166601" cy="182330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2" descr="Picture 12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 rot="5400000">
            <a:off x="5333994" y="-5334000"/>
            <a:ext cx="13716001" cy="2438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88875"/>
            <a:ext cx="24384000" cy="276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800" y="12316039"/>
            <a:ext cx="6400800" cy="94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lnSpc>
                <a:spcPct val="90000"/>
              </a:lnSpc>
              <a:defRPr sz="12000" spc="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0" y="-762000"/>
            <a:ext cx="24384000" cy="1524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z="11600" spc="-348"/>
            </a:lvl1pPr>
          </a:lstStyle>
          <a:p>
            <a:r>
              <a:t>Presentation Title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>
            <a:spLocks noGrp="1"/>
          </p:cNvSpPr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886200"/>
            <a:ext cx="9652000" cy="3200202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579215462_1440x2158.jpg"/>
          <p:cNvSpPr>
            <a:spLocks noGrp="1"/>
          </p:cNvSpPr>
          <p:nvPr>
            <p:ph type="pic" idx="21"/>
          </p:nvPr>
        </p:nvSpPr>
        <p:spPr>
          <a:xfrm>
            <a:off x="12204700" y="-2277533"/>
            <a:ext cx="12192000" cy="18271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600" spc="-348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z="5500" spc="-55"/>
            </a:lvl1pPr>
            <a:lvl2pPr marL="0" indent="0" defTabSz="825500">
              <a:buClrTx/>
              <a:buSzTx/>
              <a:buNone/>
              <a:defRPr sz="5500" spc="-55"/>
            </a:lvl2pPr>
            <a:lvl3pPr marL="0" indent="0" defTabSz="825500">
              <a:buClrTx/>
              <a:buSzTx/>
              <a:buNone/>
              <a:defRPr sz="5500" spc="-55"/>
            </a:lvl3pPr>
            <a:lvl4pPr marL="0" indent="0" defTabSz="825500">
              <a:buClrTx/>
              <a:buSzTx/>
              <a:buNone/>
              <a:defRPr sz="5500" spc="-55"/>
            </a:lvl4pPr>
            <a:lvl5pPr marL="0" indent="0" defTabSz="825500">
              <a:buClrTx/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825500">
              <a:spcBef>
                <a:spcPts val="0"/>
              </a:spcBef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1pPr>
      <a:lvl2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2pPr>
      <a:lvl3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3pPr>
      <a:lvl4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4pPr>
      <a:lvl5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5pPr>
      <a:lvl6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6pPr>
      <a:lvl7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7pPr>
      <a:lvl8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8pPr>
      <a:lvl9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252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389888">
              <a:defRPr sz="9120"/>
            </a:pPr>
            <a:r>
              <a:t>Emergency Department &amp; Community Update </a:t>
            </a:r>
          </a:p>
          <a:p>
            <a:pPr defTabSz="1389888">
              <a:defRPr sz="9120"/>
            </a:pPr>
            <a:r>
              <a:t>BCMS July 14, 2020</a:t>
            </a:r>
          </a:p>
        </p:txBody>
      </p:sp>
      <p:sp>
        <p:nvSpPr>
          <p:cNvPr id="164" name="Subtitle 2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3"/>
          </a:xfrm>
          <a:prstGeom prst="rect">
            <a:avLst/>
          </a:prstGeom>
        </p:spPr>
        <p:txBody>
          <a:bodyPr/>
          <a:lstStyle/>
          <a:p>
            <a:r>
              <a:t>Christopher Sampson, MD, FACEP</a:t>
            </a:r>
          </a:p>
          <a:p>
            <a:r>
              <a:t>Department of Emergency Medicine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329" y="127000"/>
            <a:ext cx="1371600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270" y="480202"/>
            <a:ext cx="17007460" cy="12755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11" name="Screen Shot 2020-07-13 at 1.04.46 PM.png" descr="Screen Shot 2020-07-13 at 1.04.4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158" y="1553518"/>
            <a:ext cx="13834343" cy="10608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96" y="-1026741"/>
            <a:ext cx="24454885" cy="160234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19" name="Screen Shot 2020-07-13 at 11.26.40 AM.png" descr="Screen Shot 2020-07-13 at 11.26.4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421" y="1073385"/>
            <a:ext cx="19145817" cy="11569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23" name="Screen Shot 2020-07-08 at 8.46.24 AM.png" descr="Screen Shot 2020-07-08 at 8.46.2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046" y="1112629"/>
            <a:ext cx="12142567" cy="11490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7" name="Age Adjusted Risk…"/>
          <p:cNvSpPr txBox="1"/>
          <p:nvPr/>
        </p:nvSpPr>
        <p:spPr>
          <a:xfrm>
            <a:off x="6762750" y="1933448"/>
            <a:ext cx="10858501" cy="9849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Age Adjusted Risk</a:t>
            </a:r>
          </a:p>
          <a:p>
            <a:pPr lvl="2"/>
            <a:r>
              <a:t>0-24                                  &lt;1 in 492,000</a:t>
            </a:r>
          </a:p>
          <a:p>
            <a:pPr lvl="1"/>
            <a:r>
              <a:t>0-34                                  &lt;1 in 151,540</a:t>
            </a:r>
          </a:p>
          <a:p>
            <a:r>
              <a:t>35-54                                 ~1 in 10,681</a:t>
            </a:r>
          </a:p>
          <a:p>
            <a:r>
              <a:t>54 and under                    1 in 26,922</a:t>
            </a:r>
          </a:p>
          <a:p>
            <a:r>
              <a:t>55-64                                  ~1 in 3034</a:t>
            </a:r>
          </a:p>
          <a:p>
            <a:r>
              <a:t>65 and older                      ~1 in 553</a:t>
            </a:r>
          </a:p>
          <a:p>
            <a:endParaRPr/>
          </a:p>
          <a:p>
            <a:r>
              <a:t>MVC                                    1 in 4-8,000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601" y="-1066240"/>
            <a:ext cx="25052864" cy="16691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Screen Shot 2020-07-13 at 1.53.09 PM.png" descr="Screen Shot 2020-07-13 at 1.53.0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57" y="9683681"/>
            <a:ext cx="13322301" cy="3314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36" name="Screen Shot 2020-07-13 at 1.54.55 PM.png" descr="Screen Shot 2020-07-13 at 1.54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0" y="1708214"/>
            <a:ext cx="23599460" cy="10125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40" name="Screen Shot 2020-07-13 at 2.15.23 PM.png" descr="Screen Shot 2020-07-13 at 2.15.2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61" y="697233"/>
            <a:ext cx="22603878" cy="12321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146" y="-1273969"/>
            <a:ext cx="24384001" cy="16263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46" name="Screen Shot 2020-07-13 at 1.50.15 PM.png" descr="Screen Shot 2020-07-13 at 1.50.1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98" y="1024141"/>
            <a:ext cx="22592663" cy="11667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29" y="1244600"/>
            <a:ext cx="22402801" cy="1148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54" name="Screen Shot 2020-07-13 at 11.50.52 AM.png" descr="Screen Shot 2020-07-13 at 11.50.52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952" y="4737129"/>
            <a:ext cx="17148756" cy="4241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70" name="Screen Shot 2020-07-13 at 11.47.51 AM.png" descr="Screen Shot 2020-07-13 at 11.47.5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753" y="1116672"/>
            <a:ext cx="17318494" cy="11482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74" name="Screen Shot 2020-07-13 at 1.59.04 PM.png" descr="Screen Shot 2020-07-13 at 1.59.0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621" y="4266362"/>
            <a:ext cx="15644758" cy="5183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/>
        </p:nvPicPr>
        <p:blipFill>
          <a:blip r:embed="rId3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67" y="127000"/>
            <a:ext cx="1625332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658" y="-2717078"/>
            <a:ext cx="24797316" cy="16927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3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86" name="Screen Shot 2020-07-14 at 6.50.22 AM.png" descr="Screen Shot 2020-07-14 at 6.50.22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17" y="905408"/>
            <a:ext cx="15791966" cy="119051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92" name="Screen Shot 2020-07-13 at 1.47.03 PM.png" descr="Screen Shot 2020-07-13 at 1.47.0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894" y="3204264"/>
            <a:ext cx="15142871" cy="10069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creen Shot 2020-07-13 at 1.47.07 PM.png" descr="Screen Shot 2020-07-13 at 1.47.0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560" y="786786"/>
            <a:ext cx="17108880" cy="1170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alphaModFix amt="35980"/>
          </a:blip>
          <a:stretch>
            <a:fillRect/>
          </a:stretch>
        </p:blipFill>
        <p:spPr>
          <a:xfrm>
            <a:off x="-825212" y="-169863"/>
            <a:ext cx="25415204" cy="14055889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ext"/>
          <p:cNvSpPr txBox="1"/>
          <p:nvPr/>
        </p:nvSpPr>
        <p:spPr>
          <a:xfrm>
            <a:off x="8102231" y="4840023"/>
            <a:ext cx="1270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6392" y="-28148"/>
            <a:ext cx="24696784" cy="13891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2_ColorGradient">
  <a:themeElements>
    <a:clrScheme name="22_ColorGradient">
      <a:dk1>
        <a:srgbClr val="D000FF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Microsoft Office PowerPoint</Application>
  <PresentationFormat>Custom</PresentationFormat>
  <Paragraphs>21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Graphik</vt:lpstr>
      <vt:lpstr>Graphik Medium</vt:lpstr>
      <vt:lpstr>Graphik Semibold</vt:lpstr>
      <vt:lpstr>Helvetica</vt:lpstr>
      <vt:lpstr>Helvetica Neue</vt:lpstr>
      <vt:lpstr>22_ColorGradient</vt:lpstr>
      <vt:lpstr>Emergency Department &amp; Community Update  BCMS July 14,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Department &amp; Community Update  BCMS July 14, 2020</dc:title>
  <dc:creator>Hsu, Albert</dc:creator>
  <cp:lastModifiedBy>Hsu, Albert</cp:lastModifiedBy>
  <cp:revision>1</cp:revision>
  <dcterms:modified xsi:type="dcterms:W3CDTF">2020-07-15T21:21:57Z</dcterms:modified>
</cp:coreProperties>
</file>