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Override PartName="/ppt/ink/ink7.xml" ContentType="application/inkml+xml"/>
  <Override PartName="/ppt/ink/ink8.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60" r:id="rId3"/>
    <p:sldId id="257" r:id="rId4"/>
    <p:sldId id="259" r:id="rId5"/>
    <p:sldId id="263" r:id="rId6"/>
    <p:sldId id="262" r:id="rId7"/>
    <p:sldId id="261" r:id="rId8"/>
    <p:sldId id="265" r:id="rId9"/>
    <p:sldId id="258"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7" r:id="rId31"/>
    <p:sldId id="283"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4"/>
  </p:normalViewPr>
  <p:slideViewPr>
    <p:cSldViewPr snapToGrid="0" snapToObjects="1">
      <p:cViewPr varScale="1">
        <p:scale>
          <a:sx n="84" d="100"/>
          <a:sy n="84" d="100"/>
        </p:scale>
        <p:origin x="62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0T23:12:30.488"/>
    </inkml:context>
    <inkml:brush xml:id="br0">
      <inkml:brushProperty name="width" value="0.05" units="cm"/>
      <inkml:brushProperty name="height" value="0.05" units="cm"/>
      <inkml:brushProperty name="color" value="#E71224"/>
    </inkml:brush>
  </inkml:definitions>
  <inkml:trace contextRef="#ctx0" brushRef="#br0">4526 130 24575,'-54'0'0,"-6"0"0,6 0 0,-8 0 0,0 0 0,0 0 0,0 0 0,-9 0 0,-3 0 0,-9 0 0,1 0 0,8 0 0,3 0 0,-1 0 0,8 0 0,-7 0 0,17 0 0,-6-7 0,15 5 0,-7-5 0,16 1 0,-6 4 0,14-4 0,-14 0 0,14 4 0,-14-10 0,6 10 0,0-5 0,-6 1 0,14 4 0,-14-10 0,14 10 0,-14-5 0,13 1 0,-12 5 0,12-5 0,-12 6 0,12-6 0,-13 4 0,6-4 0,0 6 0,-5 0 0,12 0 0,-12 0 0,5 0 0,0 0 0,-6 0 0,6 0 0,-7 0 0,-1 0 0,1 0 0,-9 0 0,7 0 0,-7 0 0,9 0 0,-1 0 0,1 0 0,-1 0 0,1 0 0,7 0 0,-5 0 0,5 0 0,-8 0 0,-11 0 0,8 0 0,0 0 0,12 0 0,1 0 0,6 0 0,-7 0 0,9 0 0,-9-6 0,7 4 0,-6-4 0,7 6 0,0 0 0,-7 0 0,5 0 0,1 0 0,3 0 0,5 0 0,-1 0 0,-4 0 0,6 0 0,-2 0 0,-3 0 0,10 0 0,-5 0 0,0 0 0,5 0 0,-5 0 0,1 6 0,4 1 0,-5 6 0,0-7 0,5 5 0,-5-4 0,7 5 0,-1 1 0,1-6 0,-1 4 0,1-5 0,-7 7 0,-7 11 0,4-8 0,-2 8 0,5-11 0,11-1 0,-10 1 0,11-6 0,-5 4 0,-1-10 0,6 10 0,-4-9 0,10 8 0,-10-8 0,4 9 0,-5-4 0,-1 5 0,1 0 0,-1 0 0,1-5 0,-1 4 0,1-4 0,0 5 0,-1 1 0,1-1 0,-1 0 0,1 0 0,5 1 0,-4-6 0,9 4 0,-9-5 0,4 7 0,1-1 0,-6 0 0,5 7 0,-6 1 0,-1 14 0,1-5 0,-2 12 0,1-5 0,0 7 0,-1 0 0,7 1 0,-4-8 0,4 5 0,0-13 0,-5 14 0,12-14 0,-12 6 0,12-7 0,-5 7 0,0-5 0,4 12 0,-4-13 0,6 6 0,0 1 0,0 0 0,0 9 0,-6-1 0,4 8 0,-4-5 0,6 5 0,0-7 0,0-1 0,0 0 0,0 0 0,0 0 0,0 1 0,0-1 0,0 0 0,0-7 0,0 25 0,0-28 0,0 20 0,0-19 0,0-5 0,0-2 0,0-2 0,0-4 0,0 5 0,0 1 0,0-7 0,0 5 0,0-4 0,0 5 0,0 1 0,0 0 0,6 7 0,-4-6 0,17 33 0,-16-21 0,16 23 0,-11-20 0,0-7 0,5 5 0,-12-5 0,12 0 0,-12-2 0,12 0 0,-12-5 0,11 5 0,-10-8 0,10 1 0,-5 0 0,7 7 0,-1-6 0,2 14 0,-2-14 0,1 14 0,6-2 0,-5-3 0,4 1 0,-5-11 0,-2-7 0,-4 5 0,-3-4 0,1 5 0,-4-5 0,3 4 0,-5-12 0,0 6 0,0-7 0,0 1 0,0-1 0,6 0 0,-5 1 0,5-1 0,-6 0 0,5 0 0,-3 6 0,9-4 0,-10 4 0,10-6 0,-10 0 0,10 1 0,-4-1 0,0 0 0,4-5 0,-4 4 0,5-4 0,0 5 0,0 0 0,1-5 0,-1 4 0,0-4 0,1 5 0,5 1 0,3-6 0,13 5 0,1-4 0,9 6 0,-1 1 0,8 0 0,22 1 0,3 0-554,-20-4 1,2 2 553,-3-1 0,0 2 0,8 2 0,4 3-938,10 3 1,2 2 937,-5-1 0,0 2 0,11 4 0,1 0 0,-7 0 0,0-1 0,0 1 0,-1 0 0,-5-2 0,0 1 0,0 1 0,-4-3-335,-18-8 1,-2 0 334,8 7 0,-2-2 0,21 4 0,-30-7 0,1-1 0,26 6 0,-2-3 0,-9-8 962,0 1-962,0-1 1906,0-6-1906,0 4 783,-1-11-783,11 5 0,-8 0 0,7-6 0,-9 6 0,-9 0 0,7-6 0,-3 12 0,-2-11 0,-7 4 0,-14-6 0,0 0 0,-6 0 0,6 0 0,0 0 0,-5 0 0,5 0 0,0 0 0,-6 0 0,14 0 0,-6 0 0,7 0 0,-7 0 0,13 0 0,-11 0 0,22 0 0,-6 0 0,35 0 0,-20 0 0,12 0 0,-29 0 0,-9 0 0,0 0 0,-7 0 0,-2 0 0,-7 0 0,-1 0 0,1 0 0,0 0 0,-7 5 0,5-3 0,-5 3 0,0-5 0,-1 0 0,7 0 0,4 0 0,13 0 0,0 0 0,0 0 0,1 0 0,-1 0 0,0 0 0,0 7 0,1-6 0,7 12 0,-6-11 0,15 5 0,-14-1 0,13-4 0,-13 11 0,5-12 0,-7 12 0,-1-5 0,-7 0 0,-2 4 0,-8-10 0,-5 9 0,4-9 0,-11 9 0,4-10 0,1 10 0,-5-9 0,4 4 0,1 0 0,-5 1 0,5 0 0,-1 4 0,-4-9 0,5 9 0,-7-10 0,7 11 0,-5-11 0,4 5 0,-5 0 0,-1-5 0,0 5 0,1-6 0,5 5 0,2-3 0,6 4 0,-7-1 0,6-3 0,-11 3 0,11-5 0,-4 0 0,5 0 0,1 6 0,0-4 0,-1 4 0,-5-6 0,4 0 0,-5 0 0,7 0 0,-1 0 0,8 0 0,2 6 0,0-5 0,14 6 0,7-1 0,-1-4 0,7 4 0,-20 1 0,0-6 0,-7 6 0,5-1 0,-12-4 0,12 10 0,-12-10 0,5 4 0,-8 0 0,1-4 0,7 4 0,-5-6 0,5 0 0,0 0 0,2 0 0,34 0 0,-11 0 0,22 0 0,-19 0 0,9 0 0,-7-7 0,7-2 0,-9-6 0,9-1 0,-7 0 0,8 0 0,-11 0 0,11 0 0,-8 1 0,16-2 0,-16 2 0,17-2 0,-8 1 0,-19 1 0,2-1 0,34-4 0,-34 5 0,-2-1 0,19-7 0,8 5 0,-17-5 0,7 0 0,-9 6 0,9-6 0,-7 1 0,7 4 0,-9-5 0,0 1 0,0 5 0,0-13 0,9 5 0,-22 2 0,18-7 0,-21 6 0,18-15 0,-19 16 0,0-1 0,17-18 0,-13 15 0,-2 1 0,-6-4 0,26-9 0,-29 11 0,13-2 0,-6-7 0,-1 6 0,0-5 0,-8 14 0,-2-5 0,-7 6 0,-1 1 0,7-18 0,-5 20 0,5-19 0,-13 16 0,6-6 0,-6 1 0,2-9 0,4-1 0,-10-7 0,4 0 0,2-9 0,-6 7 0,6-7 0,-7 0 0,-1 7 0,-5-7 0,-3 0 0,-6 7 0,0-7 0,0 9 0,0-20 0,0 15 0,0-7 0,0 13 0,0 13 0,0-12 0,0 12 0,0-12 0,0 12 0,0-5 0,0 7 0,0-7 0,0 5 0,0-5 0,-6 0 0,-2 5 0,0-12 0,-4 12 0,4-13 0,1 14 0,-13-33 0,17 20 0,-16-22 0,11 27 0,-6-5 0,0 5 0,-1-7 0,1 7 0,0-6 0,0 13 0,0-12 0,0 5 0,0 0 0,-7-6 0,5 6 0,-11-7 0,11-1 0,-11 1 0,4 0 0,-6-1 0,1 8 0,0-5 0,-12-7 0,1 8 0,-2-7 0,7 20 0,-2-9 0,7 7 0,-14-7 0,7 8 0,0 0 0,-7-9 0,7 7 0,-9-6 0,2 7 0,-11-9 0,-2-3 0,-10-9 0,-8 8 0,17 3 0,6 8 0,1 0 0,-3-5 0,6 0 0,1 2 0,0 3 0,-16-8 0,17 16 0,-15-6 0,6 12 0,-8-6 0,-20 7 0,16 0 0,9 3 0,2 0 0,-7-5 0,13 6 0,-1-1 0,-16-10 0,-16 4 0,22 0 0,0 0 0,-32-2-344,32 9 0,0 0 344,-22-2 0,24 8 0,0 1 0,-24-4 0,25 4 0,0 1 0,-27-4 0,-1 6 0,-8-6 0,10 1 0,0 5-268,10-12 268,-8 12 0,17-5 0,-7 0 0,-28 5 0,18-5 0,26 7 0,0 0 0,-19 0 0,-6 0 0,16 0 0,-17 0 0,17 0 0,-7 0 0,9 7 0,-1 2 678,10 6-678,-7-7 278,6 5-278,-8-4 0,0 6 0,8 0 0,-6 1 0,-5-2 0,9-6 0,-7-1 0,27-7 0,-5 6 0,12-4 0,-5 4 0,7-6 0,0 0 0,0 0 0,-7 0 0,6 0 0,-7 0 0,1 0 0,6 0 0,-14 0 0,13 0 0,-12 0 0,-7 0 0,2 0 0,-10 0 0,13 0 0,-1 0 0,8 0 0,-5 0 0,12 0 0,-5 0 0,7 0 0,0-6 0,-7 5 0,6-5 0,-7 6 0,9 0 0,-1 0 0,0 0 0,0 0 0,7 0 0,-5 0 0,5 0 0,0 0 0,2 0 0,5 0 0,1 0 0,0 0 0,-1 0 0,1 0 0,-1 0 0,1 0 0,-1 0 0,1 0 0,0 0 0,-1 0 0,1-6 0,-1 5 0,1-10 0,-1 4 0,1 0 0,-1-4 0,1 10 0,0-11 0,-1 6 0,1-1 0,-1-4 0,1 9 0,-1-9 0,1 4 0,-1 0 0,7-4 0,-5 4 0,4 0 0,-6-4 0,1 4 0,-1 1 0,6-5 0,-4 9 0,4-3 0,-5 5 0,5 0 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0T23:13:26.188"/>
    </inkml:context>
    <inkml:brush xml:id="br0">
      <inkml:brushProperty name="width" value="0.05" units="cm"/>
      <inkml:brushProperty name="height" value="0.05" units="cm"/>
      <inkml:brushProperty name="color" value="#E71224"/>
    </inkml:brush>
  </inkml:definitions>
  <inkml:trace contextRef="#ctx0" brushRef="#br0">301 318 24575,'5'-11'0,"1"0"0,5 5 0,0 1 0,0 5 0,-1 0 0,1 0 0,0-5 0,0 4 0,0-4 0,0 5 0,-1 0 0,1 0 0,0-4 0,0 2 0,0-3 0,-5 1 0,3 2 0,-2-7 0,3 7 0,-4-7 0,4 7 0,-4-2 0,5 4 0,0 0 0,0-5 0,-1 3 0,1-2 0,-5-1 0,4 3 0,-4-2 0,5 4 0,0 0 0,-1 0 0,1 0 0,0 0 0,0 0 0,0 0 0,0-5 0,0 3 0,-1-2 0,1 4 0,0-5 0,0 3 0,0-2 0,0-1 0,-1 4 0,1-9 0,0 9 0,0-9 0,0 4 0,0-5 0,-1 5 0,1-4 0,0 4 0,0 0 0,0-4 0,0 9 0,-1-9 0,1 9 0,0-4 0,0 0 0,0 4 0,0-4 0,0 5 0,-1-5 0,1 4 0,0-4 0,0 5 0,0 0 0,0-5 0,-1 4 0,1-4 0,0 5 0,0-5 0,0 4 0,0-4 0,-1 5 0,1 0 0,0-5 0,0 4 0,0-4 0,0 5 0,0-5 0,-1 4 0,1-4 0,0 5 0,0 0 0,0-5 0,0 4 0,-1-4 0,1 5 0,0-5 0,0 4 0,0-4 0,0 5 0,-1 0 0,1 0 0,0 0 0,0 0 0,0 0 0,0 0 0,-1 0 0,1 0 0,0 0 0,0 0 0,0 0 0,0 0 0,0 0 0,-1 0 0,1 0 0,0 0 0,0 0 0,0 0 0,0 0 0,-1 0 0,1 0 0,0 0 0,0 0 0,0 0 0,0 0 0,-1 0 0,1 0 0,0 0 0,0 0 0,0 0 0,0 0 0,0 0 0,-1 0 0,1 5 0,0 1 0,6 5 0,-5-5 0,10 5 0,-10-5 0,5 5 0,-1 0 0,-4 0 0,5 1 0,-6-2 0,-1 1 0,7 0 0,-5 0 0,5 1 0,-7-1 0,1-1 0,0 1 0,0 0 0,0 0 0,0 0 0,0 0 0,5 0 0,-4 0 0,10 5 0,-10-4 0,3 4 0,-4-6 0,0 1 0,0 0 0,0 0 0,-1 0 0,1 0 0,0-1 0,-5 1 0,4 0 0,-4 0 0,0 0 0,3 0 0,-2-1 0,-1 1 0,4 6 0,-4-5 0,0 10 0,9 1 0,-7 2 0,3 3 0,0-5 0,-5 1 0,1-6 0,3 4 0,-9-4 0,5 5 0,-1 1 0,-4-1 0,10 1 0,-10-1 0,4 1 0,0-1 0,-3 1 0,3-6 0,-5 4 0,0 1 0,0 1 0,0-1 0,0-1 0,0-10 0,0 5 0,0-1 0,0-4 0,0 11 0,0-6 0,0 1 0,0 4 0,0-9 0,-5 9 0,-2-10 0,-4 5 0,-5 4 0,3-8 0,-3 14 0,5-15 0,-1 5 0,1-1 0,0-3 0,-1 3 0,2-5 0,-1 0 0,-1 5 0,1-3 0,-6 3 0,5-5 0,-11 1 0,11-1 0,-10 1 0,9 4 0,-14 2 0,13 0 0,-13-2 0,14-10 0,-9 5 0,10-10 0,-10 10 0,4-10 0,-1 9 0,-3-4 0,4 1 0,0 3 0,-4-9 0,4 4 0,-6 0 0,6-4 0,-14 10 0,17-5 0,-18 5 0,15-5 0,-6 0 0,6-2 0,-4-2 0,4 8 0,-6-9 0,1 10 0,5-10 0,-5 4 0,5-5 0,-5 5 0,5-3 0,-4 3 0,-1-5 0,3 5 0,-7-4 0,15 4 0,-10-5 0,9 0 0,-9 0 0,4 0 0,0 4 0,-4-2 0,9 2 0,-3-4 0,-1 0 0,5 0 0,-10 0 0,9 0 0,-9 0 0,10 0 0,-15 0 0,13 0 0,-13 0 0,14 0 0,-3 0 0,5 0 0,0 0 0,0 0 0,0 0 0,-6 0 0,5 0 0,-10 0 0,9 0 0,-9 0 0,10 0 0,-10 0 0,9 0 0,-9 0 0,-1-4 0,4 2 0,-8-8 0,14 9 0,-9-10 0,10 10 0,-5-9 0,0 9 0,5-4 0,-5 5 0,1-6 0,4 5 0,-5-4 0,6 0 0,0 4 0,0-4 0,0 5 0,0-5 0,0 4 0,0-4 0,0 5 0,5-5 0,-4 4 0,4-4 0,-5 0 0,0-1 0,0 0 0,0-4 0,0 9 0,0-9 0,0 9 0,5-9 0,-3 9 0,7-9 0,-7 4 0,2 0 0,-4-4 0,5 4 0,-3-5 0,3 0 0,-5 0 0,0 0 0,0 0 0,0 0 0,0 0 0,0 0 0,0 0 0,0 0 0,5 0 0,-4 1 0,4-1 0,0 0 0,-4 0 0,4 0 0,-5 0 0,0 0 0,5 0 0,-4-6 0,3 5 0,1-5 0,-4 6 0,4 0 0,0 0 0,1 0 0,0 0 0,4 0 0,-4 0 0,0 0 0,4 0 0,-4 0 0,5 0 0,0 0 0,-5 1 0,4-1 0,-4 0 0,5 0 0,0 0 0,0 0 0,-5 0 0,4-6 0,-4 5 0,5-5 0,0 0 0,0 5 0,0-4 0,0 5 0,0-6 0,0 5 0,0-5 0,0 6 0,0 0 0,0 0 0,0 0 0,0 0 0,0 0 0,0 0 0,0 0 0,0 0 0,0 0 0,0 0 0,0 0 0,0 0 0,0 0 0,0 0 0,0 0 0,0 0 0,0 0 0,0 0 0,0 1 0,0-1 0,0 0 0,0 0 0,0 0 0,0 0 0,0 0 0,5 5 0,-4-4 0,4 4 0,0-5 0,-4 0 0,9 5 0,-9-4 0,9 4 0,-9-5 0,8 0 0,-7 0 0,7 5 0,-7-4 0,7 4 0,-3-5 0,0 0 0,4 5 0,-9-4 0,9 9 0,-9-9 0,9 4 0,-4 0 0,0-4 0,3 9 0,-8-9 0,9 4 0,-4-5 0,0 0 0,4 0 0,-4 5 0,0-4 0,3 4 0,-3-5 0,0 0 0,4 5 0,-9-3 0,9 7 0,-9-7 0,9 7 0,-4-2 0,5-1 0,-1 3 0,-4-7 0,4 7 0,-4-2 0,5 4 0,0 0 0,0 0 0,0 0 0,-1 0 0,1 0 0,0 0 0,0 4 0,-5 2 0,-1 0 0,-5-1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1T02:51:56.758"/>
    </inkml:context>
    <inkml:brush xml:id="br0">
      <inkml:brushProperty name="width" value="0.05" units="cm"/>
      <inkml:brushProperty name="height" value="0.05" units="cm"/>
      <inkml:brushProperty name="color" value="#E71224"/>
    </inkml:brush>
  </inkml:definitions>
  <inkml:trace contextRef="#ctx0" brushRef="#br0">0 27 24575,'34'0'0,"11"0"0,0 0 0,15 0 0,-15 0 0,15 0 0,-15 0 0,7 0 0,-16 0 0,-9 0 0,-2 0 0,-11 0 0,11 0 0,-11 0 0,5 0 0,-7 0 0,0 0 0,1 0 0,-1 0 0,0 0 0,1 0 0,-1 0 0,0 5 0,0-3 0,1 3 0,-1-5 0,0 0 0,1 0 0,-1 0 0,0 0 0,0 0 0,1 0 0,-1 0 0,0 0 0,1 0 0,-1 0 0,0 0 0,0 0 0,1 0 0,-1 0 0,0 0 0,1 0 0,-1 0 0,0 0 0,1 0 0,-1 0 0,0 0 0,0 0 0,1 0 0,-1 0 0,0 0 0,1 0 0,5 0 0,-4 0 0,5 0 0,-7 0 0,0 0 0,1 0 0,-1 0 0,0 0 0,7 0 0,-5 0 0,11 0 0,-11 0 0,4 0 0,1 0 0,-5 0 0,11 0 0,-11 0 0,11 0 0,-11 0 0,5 0 0,-1-6 0,-4 5 0,11-5 0,-11 6 0,11 0 0,-11 0 0,11 0 0,-11 0 0,5 0 0,-7 0 0,12-6 0,-2 5 0,3-5 0,-6 6 0,0 0 0,-5 0 0,4 0 0,-5 0 0,-1 0 0,0 0 0,1 0 0,5 0 0,-4 0 0,5 0 0,-7 0 0,0 0 0,7 0 0,-5 0 0,5 0 0,-1 0 0,-4 0 0,5 0 0,-7 0 0,7 0 0,-5 0 0,4 0 0,6 0 0,-8 0 0,8 0 0,-12 0 0,0 0 0,1 0 0,5 0 0,-4 0 0,5 0 0,-7 0 0,1 0 0,-1 0 0,0 0 0,0 0 0,6 0 0,-4 0 0,4 0 0,-6 0 0,0 0 0,0 0 0,1 0 0,-1 0 0,0 0 0,1 0 0,-1 0 0,0 0 0,1 0 0,5 0 0,-4 0 0,5 0 0,-7 0 0,0 0 0,7 0 0,-5 0 0,5 0 0,-1 0 0,-4 0 0,5 0 0,0 0 0,-6 0 0,6 0 0,-7 0 0,7 0 0,-5 0 0,5 0 0,-7 0 0,12 0 0,-9 0 0,16 0 0,-17 0 0,4 0 0,1 0 0,-5 0 0,5 0 0,-1 0 0,-4 0 0,5 0 0,-7-5 0,7 3 0,-5-3 0,4 5 0,-5 0 0,5 0 0,-4 0 0,5 0 0,-7 0 0,0 0 0,1 0 0,-1 0 0,0 0 0,1 0 0,-1 0 0,0 0 0,1 0 0,-1 0 0,0 0 0,0 0 0,1 0 0,-1 0 0,-5 0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1T02:52:08.552"/>
    </inkml:context>
    <inkml:brush xml:id="br0">
      <inkml:brushProperty name="width" value="0.05" units="cm"/>
      <inkml:brushProperty name="height" value="0.05" units="cm"/>
      <inkml:brushProperty name="color" value="#E71224"/>
    </inkml:brush>
  </inkml:definitions>
  <inkml:trace contextRef="#ctx0" brushRef="#br0">1 1 24575,'19'0'0,"1"0"0,7 0 0,-7 0 0,5 0 0,-11 0 0,11 0 0,-11 0 0,11 0 0,-11 0 0,11 0 0,-11 0 0,11 0 0,-11 0 0,11 0 0,-12 0 0,13 0 0,-13 0 0,6 0 0,0 0 0,-5 0 0,4 0 0,1 0 0,-5 0 0,11 0 0,-11 0 0,11 0 0,-11 0 0,4 0 0,-5 0 0,5 0 0,-4 0 0,5 0 0,-7 0 0,1 0 0,-1 0 0,0 0 0,7 0 0,-5 0 0,4 0 0,-5 0 0,5 0 0,-4 0 0,5 0 0,0 0 0,-6 0 0,6 0 0,5 0 0,-8 0 0,14 0 0,-16 0 0,5 0 0,-7 0 0,7 0 0,-6 0 0,6 0 0,-7 0 0,7 0 0,-5 0 0,5 0 0,-7 0 0,0 0 0,1 0 0,5 0 0,-4 0 0,5 0 0,-7 0 0,7 0 0,-5 0 0,4 0 0,-5 0 0,4 0 0,-3 0 0,4 0 0,-6 0 0,0 0 0,1 0 0,-1 0 0,0 0 0,1 0 0,-1 0 0,0 0 0,0 0 0,1 0 0,-6 5 0,3-3 0,-3 3 0,6-5 0,-1 0 0,0 6 0,0-5 0,1 4 0,-1 1 0,0-5 0,1 5 0,-1-6 0,0 0 0,-5 0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0T23:10:38.264"/>
    </inkml:context>
    <inkml:brush xml:id="br0">
      <inkml:brushProperty name="width" value="0.05" units="cm"/>
      <inkml:brushProperty name="height" value="0.05" units="cm"/>
      <inkml:brushProperty name="color" value="#E71224"/>
    </inkml:brush>
  </inkml:definitions>
  <inkml:trace contextRef="#ctx0" brushRef="#br0">390 86 24575,'-6'18'0,"-1"3"0,-7 5 0,1 1 0,-1 0 0,1-1 0,-1 1 0,1-1 0,-1 1 0,1 0 0,-1-1 0,1 1 0,0-7 0,5 5 0,-3-4 0,3 5 0,-5 1 0,5 0 0,-4-1 0,5 8 0,-1-5 0,-5 5 0,6-7 0,-1-1 0,-3 1 0,9 0 0,-10-1 0,11-6 0,-5-1 0,0 0 0,4-5 0,-10 11 0,11-11 0,-11 4 0,11 1 0,-11 7 0,11-5 0,-11 10 0,10-17 0,-4 11 0,0-5 0,5 7 0,-5-1 0,6 1 0,-6 0 0,4-1 0,-4 1 0,6 0 0,0-1 0,0 1 0,0 0 0,0-1 0,0 1 0,0 11 0,0-8 0,0 2 0,0-7 0,0-4 0,0 5 0,0 1 0,0 0 0,0-1 0,0 8 0,0-5 0,0 5 0,0 0 0,0-6 0,0 14 0,0-6 0,0-1 0,7 7 0,1 13 0,6-14 0,-1 12 0,-5-19 0,4-6 0,-5 6 0,0-7 0,5-7 0,-5 5 0,0-11 0,5 11 0,-11-11 0,11 11 0,-10-11 0,9 17 0,-9-16 0,9 9 0,-9-12 0,3 1 0,1 5 0,-4-4 0,4 5 0,-1-7 0,-4 0 0,10 1 0,-9 5 0,9-4 0,-10 5 0,10 0 0,-9-5 0,9 16 0,-4-15 0,6 16 0,-6-17 0,5 11 0,-6-11 0,8 11 0,-2-11 0,1 11 0,-6-11 0,5 11 0,-5-12 0,6 6 0,-1-7 0,1 7 0,-1-5 0,1 5 0,6-7 0,0 13 0,8-9 0,-7 8 0,-1-11 0,-7-1 0,0 0 0,0 1 0,1-1 0,-1 0 0,0 1 0,6 4 0,-4-3 0,3-2 0,-10-1 0,4-4 0,-4 0 0,5 4 0,1-10 0,-1 10 0,0-10 0,0 10 0,1-4 0,-1 0 0,0 4 0,1-4 0,-1 5 0,7-5 0,-6 4 0,6-4 0,0 5 0,-5 1 0,11 0 0,-5 0 0,7-6 0,-7 5 0,5-5 0,-5 6 0,1 0 0,4 0 0,-11-1 0,11-4 0,-12 3 0,6-5 0,0 1 0,-5 4 0,4-9 0,0 8 0,-4-8 0,4 3 0,-6-5 0,0 0 0,0 0 0,1 0 0,-6 6 0,3-5 0,-3 5 0,6-6 0,-1 0 0,0 0 0,0 0 0,7 0 0,-5 0 0,11 0 0,-11 0 0,11 0 0,-11 0 0,11 0 0,-11 0 0,5 0 0,-1 0 0,-4 0 0,11 0 0,-11 0 0,11 0 0,-11 0 0,11-6 0,-11 4 0,5-4 0,-7 6 0,0 0 0,1-5 0,-1 3 0,6-3 0,-5-1 0,5 5 0,-6-5 0,1 6 0,-7-5 0,5 3 0,-4-3 0,0-1 0,4 5 0,-4-5 0,0 1 0,3-2 0,-3 0 0,6-4 0,-1 10 0,0-16 0,0 9 0,1-5 0,-1 2 0,0 4 0,1 0 0,-1-4 0,0 4 0,1-5 0,-1 0 0,-5-1 0,4 6 0,-10-4 0,10 4 0,-4-5 0,-1-1 0,5 1 0,-9-7 0,3 5 0,1-5 0,-5 0 0,5 5 0,-1-4 0,-4 5 0,5 1 0,-1-1 0,-3 1 0,3-7 0,-5 5 0,0-5 0,0 0 0,0 5 0,6-11 0,-4 11 0,3-11 0,-5 11 0,0-17 0,0 16 0,0-10 0,0 13 0,0-1 0,0 1 0,0-1 0,0 1 0,0 0 0,0-1 0,0 1 0,0-1 0,0 1 0,0-1 0,0 1 0,0 0 0,0-7 0,0 5 0,0-5 0,0 0 0,0 5 0,0-11 0,0 11 0,0-5 0,0 6 0,0 1 0,0 0 0,0-1 0,0 1 0,0-1 0,0 1 0,0-1 0,0 1 0,0-7 0,0 5 0,0-5 0,0 0 0,0 5 0,0-4 0,0-1 0,0-1 0,0 0 0,0 2 0,0-1 0,0 5 0,0-5 0,0 1 0,0 3 0,0-10 0,0 5 0,0-7 0,0 0 0,0 0 0,0 1 0,0-1 0,0 0 0,0 0 0,0 0 0,0 1 0,0-1 0,0-27 0,0 14 0,0-23 0,0 27 0,0-6 0,0 6 0,-6 0 0,5-5 0,-5 12 0,6-12 0,-6 12 0,4-13 0,-3 14 0,-1-7 0,4 9 0,-4-1 0,6 0 0,-6 0 0,5-11 0,-11 14 0,11-13 0,-5 17 0,0-7 0,5 0 0,-11 0 0,10 0 0,-10 1 0,11-1 0,-11 0 0,4 0 0,1-7 0,-5 5 0,10-5 0,-10 7 0,5 1 0,-1-1 0,-10-12 0,15 9 0,-15-8 0,17 17 0,-11-4 0,4 5 0,1-7 0,-5 0 0,4 0 0,1 0 0,-5 0 0,4 1 0,1-1 0,-5 6 0,5-4 0,0 11 0,-5-11 0,5 11 0,0-5 0,-4 7 0,-2-6 0,-1 9 0,2-7 0,1 9 0,4-5 0,-5-1 0,-1 6 0,-6-4 0,5 9 0,-5-9 0,7 4 0,0 0 0,-1-4 0,1 9 0,-7-9 0,5 9 0,-11-9 0,5 3 0,-6 1 0,6-4 0,-5 10 0,4-5 0,-6 6 0,1 0 0,-1 0 0,0 0 0,0 0 0,7 0 0,-5 0 0,11 0 0,-12 0 0,12 0 0,-11 0 0,11 0 0,-17 0 0,10 0 0,-5 0 0,7 0 0,6 0 0,1 0 0,-7 0 0,5 0 0,-5 0 0,7 0 0,-1 0 0,1 0 0,-7 0 0,5 0 0,-5 0 0,7 0 0,-1 0 0,1 0 0,-1 0 0,1 0 0,-6 0 0,4 0 0,-4 0 0,6 0 0,-1 0 0,1 5 0,0-3 0,-1 3 0,1 1 0,-1-5 0,1 5 0,-1-6 0,6 5 0,-4-4 0,4 5 0,-5-1 0,0-3 0,5 9 0,-4-10 0,4 10 0,-6-10 0,1 10 0,-1-9 0,1 9 0,-1-5 0,1 1 0,5 4 0,-4-10 0,4 5 0,-5-6 0,5 5 0,-4-3 0,4 3 0,-6-5 0,1 0 0,5 6 0,-4 1 0,10 5 0,-5 0 0,6 0 0,0-5 0,0-1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0T23:10:52.232"/>
    </inkml:context>
    <inkml:brush xml:id="br0">
      <inkml:brushProperty name="width" value="0.05" units="cm"/>
      <inkml:brushProperty name="height" value="0.05" units="cm"/>
      <inkml:brushProperty name="color" value="#E71224"/>
    </inkml:brush>
  </inkml:definitions>
  <inkml:trace contextRef="#ctx0" brushRef="#br0">2174 56 24575,'19'0'0,"1"0"0,0 0 0,5 6 0,-11 1 0,5 5 0,-1 1 0,-4 0 0,5-6 0,-7 4 0,1-4 0,-1-1 0,0 5 0,0-4 0,1 6 0,-1-1 0,0 0 0,1 0 0,-1 1 0,0-1 0,-5 0 0,4 1 0,-4-1 0,0 0 0,4 0 0,-5 1 0,1-1 0,4 0 0,-10 1 0,10-7 0,-9 5 0,3-4 0,-5 5 0,0 1 0,0-1 0,0 0 0,0 1 0,0-1 0,0 0 0,0 1 0,0-1 0,0 0 0,0 0 0,0 1 0,0-1 0,0 0 0,0 1 0,0-1 0,0 0 0,-5 0 0,3 1 0,-9-1 0,10 0 0,-10-5 0,9 4 0,-9-10 0,10 10 0,-10-9 0,4 3 0,0 1 0,-4 0 0,4 1 0,-5 4 0,-1-9 0,1 9 0,-1-5 0,1 1 0,-7 5 0,5-5 0,-5 0 0,7 4 0,-7-10 0,5 10 0,-5-10 0,0 11 0,5-11 0,-5 11 0,7-11 0,0 10 0,-1-10 0,1 10 0,-1-9 0,1 9 0,-1-10 0,1 10 0,0-10 0,-1 10 0,1-10 0,-1 10 0,1-9 0,-1 3 0,1 1 0,-1-5 0,1 5 0,0-1 0,-1-4 0,1 5 0,-1-6 0,1 0 0,-1 0 0,1 0 0,-1 0 0,1 0 0,0 0 0,-1 0 0,-6 0 0,5 5 0,-11-3 0,11 3 0,-11-5 0,11 0 0,-11 0 0,4 0 0,-6 0 0,-11 0 0,8 0 0,-2 0 0,6 0 0,6 0 0,-7 0 0,0 0 0,1 0 0,5 0 0,-4 0 0,4 0 0,-5 0 0,5 0 0,-4 0 0,5 0 0,-1 0 0,-4 0 0,11 0 0,-5 0 0,0 0 0,0 0 0,-1 0 0,-5 0 0,11 0 0,-5 0 0,7 0 0,-1 0 0,1 0 0,0 0 0,-1 0 0,1 0 0,-1 0 0,1 0 0,-1 0 0,1 0 0,-1 0 0,1 0 0,0 0 0,-1 0 0,1 0 0,-1 0 0,1 0 0,-1 0 0,1 0 0,0 0 0,-1 0 0,1 0 0,-1 0 0,1 0 0,-1 0 0,1 0 0,-1 0 0,1 0 0,0 0 0,-1 0 0,1 0 0,-1 0 0,1 0 0,-1 0 0,1 0 0,0 0 0,-1 0 0,1 0 0,-1 0 0,1 0 0,-1 0 0,1 0 0,-1 0 0,1 0 0,0 0 0,-1 0 0,1 0 0,-7 0 0,5 6 0,-5-5 0,7 4 0,-1-5 0,1 6 0,-1-5 0,1 5 0,-1-6 0,1 0 0,-1 0 0,1 0 0,0 0 0,-1 0 0,1 0 0,-1 0 0,1 0 0,-1 0 0,1-6 0,0-1 0,-1-5 0,1-1 0,-1 1 0,1-1 0,5 1 0,-4 5 0,4-4 0,-6 4 0,7-5 0,-6-1 0,6 1 0,-1-1 0,-4 6 0,4-4 0,0 5 0,-4-7 0,4 1 0,-6-1 0,6 1 0,-4-1 0,5 1 0,-1-1 0,-4 7 0,9-6 0,-9 6 0,10-7 0,-10 6 0,9-4 0,-3 4 0,-1 0 0,5-4 0,-5 4 0,1-5 0,3-1 0,-3 1 0,-1 0 0,5-7 0,-5 5 0,6-5 0,0 6 0,0-5 0,0 4 0,0-5 0,0 6 0,0 1 0,0-7 0,0 5 0,0-5 0,0 7 0,0-1 0,0 1 0,0-1 0,0 1 0,0 0 0,6 5 0,1 1 0,5 6 0,0 0 0,1 0 0,-1 0 0,0-5 0,0 3 0,-5-9 0,4 4 0,-4 0 0,5-4 0,1 4 0,-1-5 0,0 0 0,7-1 0,-5 0 0,4 0 0,1 0 0,-5 1 0,11-2 0,-11 7 0,11-5 0,-11 5 0,11-6 0,-11 6 0,5-5 0,-7 11 0,0-10 0,0 10 0,1-5 0,-1 6 0,0-5 0,1 3 0,5-3 0,-4 5 0,5 0 0,-1 0 0,-4 0 0,11 0 0,-11 0 0,11 0 0,-4 0 0,5 0 0,-5 0 0,4 0 0,-5 0 0,7-6 0,-1 4 0,1-4 0,0 6 0,-1 0 0,1 0 0,7 0 0,6 0 0,5 0 0,-5 0 0,1 0 0,-12 0 0,5 0 0,0 0 0,-6 0 0,6 0 0,-7 0 0,0 0 0,-7 0 0,-1 0 0,-1 0 0,-4 0 0,5 0 0,-1 0 0,2 0 0,-1 0 0,0 0 0,-7 0 0,0 0 0,1 0 0,-1 0 0,0 0 0,0 0 0,1 0 0,-1 0 0,0 0 0,1 0 0,-1 0 0,0 0 0,1 0 0,-1 0 0,0 0 0,0 0 0,1 0 0,-1 0 0,0 0 0,1 6 0,-1-5 0,0 4 0,0-5 0,1 0 0,-1 0 0,0 0 0,1 6 0,-1-5 0,0 5 0,0-6 0,1 0 0,-1 0 0,0 0 0,1 0 0,-1 0 0,0 5 0,0-3 0,1 3 0,-1-5 0,0 0 0,1 6 0,-1-5 0,0 4 0,1-5 0,-1 0 0,0 6 0,0-5 0,1 5 0,-1-6 0,0 0 0,1 0 0,-1 0 0,-5 5 0,4-4 0,-5 5 0,7-6 0,-1 0 0,-5 5 0,4-3 0,-4 3 0,5-5 0,-5 6 0,4-5 0,-5 4 0,7-5 0,-6 6 0,4-5 0,-5 5 0,7-6 0,-7 5 0,0 2 0,-6 0 0,0-2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0T23:11:05.978"/>
    </inkml:context>
    <inkml:brush xml:id="br0">
      <inkml:brushProperty name="width" value="0.1" units="cm"/>
      <inkml:brushProperty name="height" value="0.1" units="cm"/>
      <inkml:brushProperty name="color" value="#AE198D"/>
      <inkml:brushProperty name="inkEffects" value="galaxy"/>
      <inkml:brushProperty name="anchorX" value="-41761.02344"/>
      <inkml:brushProperty name="anchorY" value="-23387.04297"/>
      <inkml:brushProperty name="scaleFactor" value="0.5"/>
    </inkml:brush>
  </inkml:definitions>
  <inkml:trace contextRef="#ctx0" brushRef="#br0">1 2 24575,'71'0'0,"0"0"0,1 0 0,1 0 0,-3 0 0,12-1 0,-20 2 0,-28 6 0,-5 0 0,12 7 0,-12 0 0,12 0 0,-5 0 0,15 1 0,-5-7 0,5 5 0,1-4 0,-7 5 0,7-5 0,-1 4 0,-5-11 0,13 4 0,-5-6 0,0 0 0,5 0 0,4 8 0,1-6 0,17 5 0,-17 0 0,16-6 0,-6 14 0,8-6 0,1 0 0,-10 5 0,8-5 0,-8 0 0,1 5 0,-3-6 0,0 8 0,-7 0 0,16 0 0,-15 0 0,15 0 0,-16-1 0,16 2 0,-6-1 0,8 0 0,1 1 0,0-1-421,-1 0 421,1 8 0,10 3 0,-8-1 0,-10 4 0,-6-13 0,-6 12 0,-13-13 0,1 0 0,29 18 0,-25-13 0,-2-2 0,11 5 0,17 7 0,2 3 0,-15-7 0,20 13 0,-12-15 0,-1 8 0,-18-15 0,-2-1 0,6 8 0,-11-9 0,0 0 0,15 9 0,8 0 0,8 6 0,11-6 0,-23-1 0,10-2 0,-27-7 0,-7-1 0,7 1 0,-9-1 0,8 1 0,-5-7 421,14 6-421,-7-6 0,1 7 0,6 1 0,-7-1 0,9 0 0,-8 0 0,6 0 0,-15 0 0,26 6 0,-23-5 0,14 5 0,-19-7 0,1 0 0,-1 7 0,8-4 0,-5 3 0,5-5 0,1 7 0,-7-6 0,7 6 0,-1 0 0,-6-6 0,7 6 0,-9-2 0,0-4 0,1 5 0,-1-7 0,0 1 0,9 0 0,-7-1 0,26 7 0,-15-4 0,9-3 0,-14-1 0,1-4 0,1 6 0,1 0 0,6 0 0,-7-7 0,9 6 0,0-6 0,-8 7 0,-3 0 0,-7-7 0,-9 4 0,7-10 0,-14 10 0,6-11 0,5 17 0,-10-15 0,10 15 0,-12-11 0,-1 1 0,1 3 0,0-9 0,-1 10 0,-5-5 0,4 6 0,-5-6 0,0 4 0,-1-9 0,-7 8 0,0-8 0,1 3 0,-1-5 0,0 0 0,-5 6 0,4-5 0,-15 5 0,-3-6 0,-7 0 0,-4 0 0,-1 0 0,-1 0 0,-7-6 0,0-8 0,0-1 0,1-4 0,-1 5 0,0 1 0,0-1 0,0 1 0,1-1 0,5-5 0,-5 4 0,6-10 0,-7 10 0,0-11 0,-7 11 0,5-10 0,1 3 0,3 1 0,4-4 0,0 11 0,-4-6 0,11 8 0,-11-2 0,10-5 0,-4 5 0,0-5 0,5 0 0,-12-2 0,5 0 0,0-4 0,-4 4 0,4-6 0,-6-7 0,0 5 0,-13-17 0,10 16 0,-9-8 0,19 11 0,-6 6 0,5-4 0,0 4 0,-4-6 0,11 6 0,-6-4 0,8 11 0,-8-5 0,12 6 0,-9 0 0,10 1 0,-6 0 0,1-1 0,-1 1 0,-5-6 0,5 4 0,-5-4 0,5 6 0,1-1 0,-1 1 0,1-1 0,-1 6 0,6-4 0,2 10 0,5-5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0T23:11:09.493"/>
    </inkml:context>
    <inkml:brush xml:id="br0">
      <inkml:brushProperty name="width" value="0.1" units="cm"/>
      <inkml:brushProperty name="height" value="0.1" units="cm"/>
      <inkml:brushProperty name="color" value="#AE198D"/>
      <inkml:brushProperty name="inkEffects" value="galaxy"/>
      <inkml:brushProperty name="anchorX" value="-56484.9375"/>
      <inkml:brushProperty name="anchorY" value="-41317.35156"/>
      <inkml:brushProperty name="scaleFactor" value="0.5"/>
    </inkml:brush>
  </inkml:definitions>
  <inkml:trace contextRef="#ctx0" brushRef="#br0">1858 0 24575,'-38'0'0,"14"0"0,-6 0 0,11 0 0,5 0 0,-11 0 0,10 0 0,-10 0 0,11 0 0,-11 0 0,11 0 0,-11 0 0,11 0 0,-11 0 0,11 0 0,-5 0 0,0 0 0,5 0 0,-5 0 0,7 0 0,-1 0 0,1 0 0,-1 0 0,-6 0 0,5 0 0,-4 0 0,5 0 0,1 0 0,-1 0 0,1 0 0,-1 0 0,1 0 0,-1 0 0,1 0 0,0 0 0,-7 0 0,5 0 0,-5 0 0,0 0 0,5 0 0,-5 0 0,7 6 0,-1-5 0,1 5 0,-1-6 0,-5 0 0,4 5 0,-5-3 0,6 3 0,1-5 0,-1 0 0,1 5 0,0-3 0,-1 3 0,1-5 0,-1 0 0,1 6 0,-1-5 0,1 5 0,0-1 0,-1-4 0,-6 5 0,5-6 0,-5 0 0,7 0 0,0 0 0,-1 5 0,1-3 0,-1 3 0,1-5 0,-1 0 0,1 0 0,-1 0 0,1 6 0,0-5 0,-1 4 0,1-5 0,-1 6 0,1-5 0,-1 5 0,1-6 0,-1 0 0,1 0 0,0 5 0,-1-3 0,1 3 0,-1-5 0,1 0 0,-1 0 0,1 0 0,0 0 0,-1 0 0,1 0 0,-1 0 0,1 0 0,5 6 0,-4-5 0,4 4 0,-6-5 0,1 0 0,0 0 0,-1 0 0,1 0 0,-1 0 0,1 6 0,-1-5 0,1 5 0,0-1 0,-1-4 0,1 5 0,5-1 0,-4-3 0,4 3 0,-6-5 0,1 0 0,-1 0 0,1 6 0,0-5 0,-1 5 0,1-6 0,-1 0 0,1 0 0,-1 5 0,1-4 0,-1 5 0,1-6 0,0 0 0,-1 5 0,1-3 0,-1 3 0,1 1 0,-1-5 0,6 10 0,2-4 0,5 5 0,0 0 0,0 1 0,0-1 0,5-5 0,2-2 0,0-5 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0T23:40:10.754"/>
    </inkml:context>
    <inkml:brush xml:id="br0">
      <inkml:brushProperty name="width" value="0.05" units="cm"/>
      <inkml:brushProperty name="height" value="0.05" units="cm"/>
      <inkml:brushProperty name="color" value="#E71224"/>
    </inkml:brush>
  </inkml:definitions>
  <inkml:trace contextRef="#ctx0" brushRef="#br0">286 1440 24575,'0'-12'0,"0"-1"0,0-6 0,0 5 0,0-11 0,0 11 0,0-11 0,0 4 0,0 1 0,0-5 0,0 11 0,0-11 0,0 4 0,0 1 0,0-5 0,0 4 0,0 1 0,0-5 0,0 10 0,0-10 0,0 11 0,0-5 0,0 7 0,0 0 0,0-1 0,0 1 0,-5 5 0,4-4 0,-5 4 0,6-6 0,0 1 0,0-1 0,0 1 0,0 0 0,0-1 0,0 1 0,0-1 0,0 1 0,-5-1 0,3 1 0,-3 0 0,5-1 0,0 1 0,0-1 0,0 1 0,-6-1 0,5 1 0,-5-1 0,6 1 0,0 0 0,0-1 0,0 1 0,0-1 0,0 1 0,0-1 0,0 1 0,0-1 0,0 1 0,0 0 0,0-1 0,0 1 0,0-1 0,0 1 0,0-1 0,0 1 0,0 0 0,0-1 0,0 1 0,0-1 0,0 1 0,0-1 0,0 1 0,0-1 0,0 1 0,0 0 0,0-1 0,-5 6 0,3-4 0,-3 4 0,5-5 0,0-1 0,0 1 0,0 0 0,0-1 0,0 1 0,0-1 0,0 1 0,0-1 0,0 1 0,0-1 0,0 1 0,0 0 0,0-1 0,0 1 0,0-1 0,-6 6 0,5-4 0,-5 4 0,6-5 0,0-1 0,0 1 0,0 0 0,0-1 0,0 1 0,0-1 0,-5 6 0,-2 2 0,0 10 0,-4 2 0,10 5 0,-5 1 0,0-1 0,5 0 0,-4 1 0,-1-1 0,5 0 0,-5 0 0,1-5 0,3 4 0,-3-4 0,-1 0 0,5 4 0,-10-4 0,9 5 0,-9 0 0,10 1 0,-5-1 0,1 0 0,3 0 0,-3 1 0,-1-7 0,5 5 0,-5-4 0,1 0 0,4 4 0,-5-4 0,0 5 0,5 0 0,-4 1 0,-1-6 0,5 3 0,-5-3 0,1 0 0,3 4 0,-3-4 0,5 5 0,0 0 0,-6-5 0,5 4 0,-5-4 0,6 5 0,0 1 0,-5-7 0,3 5 0,-3-4 0,5 5 0,-6-5 0,5 4 0,-5-4 0,6-6 0,0-2 0,0-12 0,0 1 0,0 0 0,0-1 0,0 1 0,0-1 0,0 1 0,0-1 0,0 1 0,6 5 0,-5-4 0,5 4 0,-6-5 0,5-1 0,-3 1 0,8 5 0,-8-4 0,3 4 0,1 0 0,-5-4 0,10 10 0,-10-11 0,10 11 0,-9-10 0,9 4 0,-10-5 0,10 5 0,-10-4 0,10 4 0,-9-6 0,8 6 0,-8-4 0,3 5 0,1-1 0,-5-4 0,10 9 0,-10-9 0,10 4 0,-9-5 0,9 5 0,-10-4 0,4 4 0,-5-6 0,0 1 0,6 5 0,-5-4 0,5 4 0,-1 0 0,-3-4 0,3 4 0,1 0 0,-5 7 0,4 7 0,-5 5 0,0 1 0,0-1 0,0 0 0,6-5 0,1 4 0,5-10 0,-5 10 0,4-9 0,-4 3 0,5 1 0,0-5 0,0 4 0,-5 1 0,4-5 0,-9 10 0,8-9 0,-3 3 0,0 0 0,4-3 0,-4 9 0,5-4 0,0-1 0,1 5 0,-1-9 0,-5 9 0,4-10 0,-4 4 0,-1 1 0,5-5 0,-9 10 0,9-9 0,-5 3 0,1 0 0,4-3 0,-9 9 0,9-10 0,-5 10 0,7-10 0,-7 10 0,5-9 0,-9 9 0,9-10 0,-10 10 0,10-10 0,-4 5 0,0-1 0,4 2 0,-5 5 0,7 1 0,-1-1 0,0-5 0,-5 4 0,4-10 0,-10 5 0,5-6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72712-1FC9-634A-903C-588FDCD8BC15}"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68E124-EAEF-344E-BECF-46512DEFE3FC}" type="slidenum">
              <a:rPr lang="en-US" smtClean="0"/>
              <a:t>‹#›</a:t>
            </a:fld>
            <a:endParaRPr lang="en-US"/>
          </a:p>
        </p:txBody>
      </p:sp>
    </p:spTree>
    <p:extLst>
      <p:ext uri="{BB962C8B-B14F-4D97-AF65-F5344CB8AC3E}">
        <p14:creationId xmlns:p14="http://schemas.microsoft.com/office/powerpoint/2010/main" val="180688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68E124-EAEF-344E-BECF-46512DEFE3FC}" type="slidenum">
              <a:rPr lang="en-US" smtClean="0"/>
              <a:t>3</a:t>
            </a:fld>
            <a:endParaRPr lang="en-US"/>
          </a:p>
        </p:txBody>
      </p:sp>
    </p:spTree>
    <p:extLst>
      <p:ext uri="{BB962C8B-B14F-4D97-AF65-F5344CB8AC3E}">
        <p14:creationId xmlns:p14="http://schemas.microsoft.com/office/powerpoint/2010/main" val="956907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993C0-3E03-B245-A8A5-FCFF43632A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D735E52-F050-3D43-870F-272E35CD48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C5EDFE0-13E6-C241-8AE2-5D3764067B07}"/>
              </a:ext>
            </a:extLst>
          </p:cNvPr>
          <p:cNvSpPr>
            <a:spLocks noGrp="1"/>
          </p:cNvSpPr>
          <p:nvPr>
            <p:ph type="dt" sz="half" idx="10"/>
          </p:nvPr>
        </p:nvSpPr>
        <p:spPr/>
        <p:txBody>
          <a:bodyPr/>
          <a:lstStyle/>
          <a:p>
            <a:fld id="{584C7195-9F64-0E4B-A05A-92D6243BE724}" type="datetimeFigureOut">
              <a:rPr lang="en-US" smtClean="0"/>
              <a:t>4/21/2020</a:t>
            </a:fld>
            <a:endParaRPr lang="en-US"/>
          </a:p>
        </p:txBody>
      </p:sp>
      <p:sp>
        <p:nvSpPr>
          <p:cNvPr id="5" name="Footer Placeholder 4">
            <a:extLst>
              <a:ext uri="{FF2B5EF4-FFF2-40B4-BE49-F238E27FC236}">
                <a16:creationId xmlns:a16="http://schemas.microsoft.com/office/drawing/2014/main" xmlns="" id="{E60B8059-9CFB-CF4B-9000-8EBACF9A5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45C464-1BB5-B94F-80A5-DC702594BDCD}"/>
              </a:ext>
            </a:extLst>
          </p:cNvPr>
          <p:cNvSpPr>
            <a:spLocks noGrp="1"/>
          </p:cNvSpPr>
          <p:nvPr>
            <p:ph type="sldNum" sz="quarter" idx="12"/>
          </p:nvPr>
        </p:nvSpPr>
        <p:spPr/>
        <p:txBody>
          <a:bodyPr/>
          <a:lstStyle/>
          <a:p>
            <a:fld id="{F6ACD417-0633-A744-BA52-6ECA4E19CBCA}" type="slidenum">
              <a:rPr lang="en-US" smtClean="0"/>
              <a:t>‹#›</a:t>
            </a:fld>
            <a:endParaRPr lang="en-US"/>
          </a:p>
        </p:txBody>
      </p:sp>
    </p:spTree>
    <p:extLst>
      <p:ext uri="{BB962C8B-B14F-4D97-AF65-F5344CB8AC3E}">
        <p14:creationId xmlns:p14="http://schemas.microsoft.com/office/powerpoint/2010/main" val="2948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4A891-B98A-DC4C-8223-94CDD9B010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269A7B-C8DD-C841-8A95-B24B61208E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DAA1F5-6E4E-3541-B955-919A57BC57CC}"/>
              </a:ext>
            </a:extLst>
          </p:cNvPr>
          <p:cNvSpPr>
            <a:spLocks noGrp="1"/>
          </p:cNvSpPr>
          <p:nvPr>
            <p:ph type="dt" sz="half" idx="10"/>
          </p:nvPr>
        </p:nvSpPr>
        <p:spPr/>
        <p:txBody>
          <a:bodyPr/>
          <a:lstStyle/>
          <a:p>
            <a:fld id="{584C7195-9F64-0E4B-A05A-92D6243BE724}" type="datetimeFigureOut">
              <a:rPr lang="en-US" smtClean="0"/>
              <a:t>4/21/2020</a:t>
            </a:fld>
            <a:endParaRPr lang="en-US"/>
          </a:p>
        </p:txBody>
      </p:sp>
      <p:sp>
        <p:nvSpPr>
          <p:cNvPr id="5" name="Footer Placeholder 4">
            <a:extLst>
              <a:ext uri="{FF2B5EF4-FFF2-40B4-BE49-F238E27FC236}">
                <a16:creationId xmlns:a16="http://schemas.microsoft.com/office/drawing/2014/main" xmlns="" id="{97C500C1-E5B2-4845-882A-3A5970CBE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ECE603-C59E-B943-8313-000932C7B859}"/>
              </a:ext>
            </a:extLst>
          </p:cNvPr>
          <p:cNvSpPr>
            <a:spLocks noGrp="1"/>
          </p:cNvSpPr>
          <p:nvPr>
            <p:ph type="sldNum" sz="quarter" idx="12"/>
          </p:nvPr>
        </p:nvSpPr>
        <p:spPr/>
        <p:txBody>
          <a:bodyPr/>
          <a:lstStyle/>
          <a:p>
            <a:fld id="{F6ACD417-0633-A744-BA52-6ECA4E19CBCA}" type="slidenum">
              <a:rPr lang="en-US" smtClean="0"/>
              <a:t>‹#›</a:t>
            </a:fld>
            <a:endParaRPr lang="en-US"/>
          </a:p>
        </p:txBody>
      </p:sp>
    </p:spTree>
    <p:extLst>
      <p:ext uri="{BB962C8B-B14F-4D97-AF65-F5344CB8AC3E}">
        <p14:creationId xmlns:p14="http://schemas.microsoft.com/office/powerpoint/2010/main" val="357205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46FC307-C17B-644C-A4BD-7BD9A23D21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F652D3E-A1EE-1F49-A3F4-CB0DD4C266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DA8A64-227A-F045-BE69-46BA6B02B29E}"/>
              </a:ext>
            </a:extLst>
          </p:cNvPr>
          <p:cNvSpPr>
            <a:spLocks noGrp="1"/>
          </p:cNvSpPr>
          <p:nvPr>
            <p:ph type="dt" sz="half" idx="10"/>
          </p:nvPr>
        </p:nvSpPr>
        <p:spPr/>
        <p:txBody>
          <a:bodyPr/>
          <a:lstStyle/>
          <a:p>
            <a:fld id="{584C7195-9F64-0E4B-A05A-92D6243BE724}" type="datetimeFigureOut">
              <a:rPr lang="en-US" smtClean="0"/>
              <a:t>4/21/2020</a:t>
            </a:fld>
            <a:endParaRPr lang="en-US"/>
          </a:p>
        </p:txBody>
      </p:sp>
      <p:sp>
        <p:nvSpPr>
          <p:cNvPr id="5" name="Footer Placeholder 4">
            <a:extLst>
              <a:ext uri="{FF2B5EF4-FFF2-40B4-BE49-F238E27FC236}">
                <a16:creationId xmlns:a16="http://schemas.microsoft.com/office/drawing/2014/main" xmlns="" id="{DE415943-B6E0-6D40-9993-91D81E8ED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35C14B-A7F4-BC46-BE78-527B993A4541}"/>
              </a:ext>
            </a:extLst>
          </p:cNvPr>
          <p:cNvSpPr>
            <a:spLocks noGrp="1"/>
          </p:cNvSpPr>
          <p:nvPr>
            <p:ph type="sldNum" sz="quarter" idx="12"/>
          </p:nvPr>
        </p:nvSpPr>
        <p:spPr/>
        <p:txBody>
          <a:bodyPr/>
          <a:lstStyle/>
          <a:p>
            <a:fld id="{F6ACD417-0633-A744-BA52-6ECA4E19CBCA}" type="slidenum">
              <a:rPr lang="en-US" smtClean="0"/>
              <a:t>‹#›</a:t>
            </a:fld>
            <a:endParaRPr lang="en-US"/>
          </a:p>
        </p:txBody>
      </p:sp>
    </p:spTree>
    <p:extLst>
      <p:ext uri="{BB962C8B-B14F-4D97-AF65-F5344CB8AC3E}">
        <p14:creationId xmlns:p14="http://schemas.microsoft.com/office/powerpoint/2010/main" val="3332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C181A9-FFEB-3B4C-8C24-04B86BA17B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0EC6A2E-8663-3143-94C8-03C0F7201E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4E67222-DA15-B24E-84FB-04718D5D33ED}"/>
              </a:ext>
            </a:extLst>
          </p:cNvPr>
          <p:cNvSpPr>
            <a:spLocks noGrp="1"/>
          </p:cNvSpPr>
          <p:nvPr>
            <p:ph type="dt" sz="half" idx="10"/>
          </p:nvPr>
        </p:nvSpPr>
        <p:spPr/>
        <p:txBody>
          <a:bodyPr/>
          <a:lstStyle/>
          <a:p>
            <a:fld id="{584C7195-9F64-0E4B-A05A-92D6243BE724}" type="datetimeFigureOut">
              <a:rPr lang="en-US" smtClean="0"/>
              <a:t>4/21/2020</a:t>
            </a:fld>
            <a:endParaRPr lang="en-US"/>
          </a:p>
        </p:txBody>
      </p:sp>
      <p:sp>
        <p:nvSpPr>
          <p:cNvPr id="5" name="Footer Placeholder 4">
            <a:extLst>
              <a:ext uri="{FF2B5EF4-FFF2-40B4-BE49-F238E27FC236}">
                <a16:creationId xmlns:a16="http://schemas.microsoft.com/office/drawing/2014/main" xmlns="" id="{202FB6AE-D039-5F48-A68C-7D468D5AA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55239AA-AC8A-484A-AE68-4B36E578DCE8}"/>
              </a:ext>
            </a:extLst>
          </p:cNvPr>
          <p:cNvSpPr>
            <a:spLocks noGrp="1"/>
          </p:cNvSpPr>
          <p:nvPr>
            <p:ph type="sldNum" sz="quarter" idx="12"/>
          </p:nvPr>
        </p:nvSpPr>
        <p:spPr/>
        <p:txBody>
          <a:bodyPr/>
          <a:lstStyle/>
          <a:p>
            <a:fld id="{F6ACD417-0633-A744-BA52-6ECA4E19CBCA}" type="slidenum">
              <a:rPr lang="en-US" smtClean="0"/>
              <a:t>‹#›</a:t>
            </a:fld>
            <a:endParaRPr lang="en-US"/>
          </a:p>
        </p:txBody>
      </p:sp>
    </p:spTree>
    <p:extLst>
      <p:ext uri="{BB962C8B-B14F-4D97-AF65-F5344CB8AC3E}">
        <p14:creationId xmlns:p14="http://schemas.microsoft.com/office/powerpoint/2010/main" val="247518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389781-8D7B-F74E-B479-1CDC28EDF0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1EC007A-F307-F14F-B386-451A97F605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70D986A-0321-4544-93CF-CCE7D82246C8}"/>
              </a:ext>
            </a:extLst>
          </p:cNvPr>
          <p:cNvSpPr>
            <a:spLocks noGrp="1"/>
          </p:cNvSpPr>
          <p:nvPr>
            <p:ph type="dt" sz="half" idx="10"/>
          </p:nvPr>
        </p:nvSpPr>
        <p:spPr/>
        <p:txBody>
          <a:bodyPr/>
          <a:lstStyle/>
          <a:p>
            <a:fld id="{584C7195-9F64-0E4B-A05A-92D6243BE724}" type="datetimeFigureOut">
              <a:rPr lang="en-US" smtClean="0"/>
              <a:t>4/21/2020</a:t>
            </a:fld>
            <a:endParaRPr lang="en-US"/>
          </a:p>
        </p:txBody>
      </p:sp>
      <p:sp>
        <p:nvSpPr>
          <p:cNvPr id="5" name="Footer Placeholder 4">
            <a:extLst>
              <a:ext uri="{FF2B5EF4-FFF2-40B4-BE49-F238E27FC236}">
                <a16:creationId xmlns:a16="http://schemas.microsoft.com/office/drawing/2014/main" xmlns="" id="{C17B4217-075F-7C40-96C1-8165B0B5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EDD53A-698B-FE43-B793-BCC0B893855C}"/>
              </a:ext>
            </a:extLst>
          </p:cNvPr>
          <p:cNvSpPr>
            <a:spLocks noGrp="1"/>
          </p:cNvSpPr>
          <p:nvPr>
            <p:ph type="sldNum" sz="quarter" idx="12"/>
          </p:nvPr>
        </p:nvSpPr>
        <p:spPr/>
        <p:txBody>
          <a:bodyPr/>
          <a:lstStyle/>
          <a:p>
            <a:fld id="{F6ACD417-0633-A744-BA52-6ECA4E19CBCA}" type="slidenum">
              <a:rPr lang="en-US" smtClean="0"/>
              <a:t>‹#›</a:t>
            </a:fld>
            <a:endParaRPr lang="en-US"/>
          </a:p>
        </p:txBody>
      </p:sp>
    </p:spTree>
    <p:extLst>
      <p:ext uri="{BB962C8B-B14F-4D97-AF65-F5344CB8AC3E}">
        <p14:creationId xmlns:p14="http://schemas.microsoft.com/office/powerpoint/2010/main" val="3147795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CB9AE0-D3AE-9146-8B31-AFEDDCC23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D19C8A0-12F8-B040-A94E-3399E5575F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8F16423-EFAF-D846-872C-E8F389C8BF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945318B-F45B-6B42-A0D7-77E0C1CD961A}"/>
              </a:ext>
            </a:extLst>
          </p:cNvPr>
          <p:cNvSpPr>
            <a:spLocks noGrp="1"/>
          </p:cNvSpPr>
          <p:nvPr>
            <p:ph type="dt" sz="half" idx="10"/>
          </p:nvPr>
        </p:nvSpPr>
        <p:spPr/>
        <p:txBody>
          <a:bodyPr/>
          <a:lstStyle/>
          <a:p>
            <a:fld id="{584C7195-9F64-0E4B-A05A-92D6243BE724}" type="datetimeFigureOut">
              <a:rPr lang="en-US" smtClean="0"/>
              <a:t>4/21/2020</a:t>
            </a:fld>
            <a:endParaRPr lang="en-US"/>
          </a:p>
        </p:txBody>
      </p:sp>
      <p:sp>
        <p:nvSpPr>
          <p:cNvPr id="6" name="Footer Placeholder 5">
            <a:extLst>
              <a:ext uri="{FF2B5EF4-FFF2-40B4-BE49-F238E27FC236}">
                <a16:creationId xmlns:a16="http://schemas.microsoft.com/office/drawing/2014/main" xmlns="" id="{99E84F8D-7DAA-BD44-9D14-D92E85B5A4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E4A45CF-F5F7-8049-8BB0-AB804727CB42}"/>
              </a:ext>
            </a:extLst>
          </p:cNvPr>
          <p:cNvSpPr>
            <a:spLocks noGrp="1"/>
          </p:cNvSpPr>
          <p:nvPr>
            <p:ph type="sldNum" sz="quarter" idx="12"/>
          </p:nvPr>
        </p:nvSpPr>
        <p:spPr/>
        <p:txBody>
          <a:bodyPr/>
          <a:lstStyle/>
          <a:p>
            <a:fld id="{F6ACD417-0633-A744-BA52-6ECA4E19CBCA}" type="slidenum">
              <a:rPr lang="en-US" smtClean="0"/>
              <a:t>‹#›</a:t>
            </a:fld>
            <a:endParaRPr lang="en-US"/>
          </a:p>
        </p:txBody>
      </p:sp>
    </p:spTree>
    <p:extLst>
      <p:ext uri="{BB962C8B-B14F-4D97-AF65-F5344CB8AC3E}">
        <p14:creationId xmlns:p14="http://schemas.microsoft.com/office/powerpoint/2010/main" val="3959834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4478AE-49E7-8B42-BFAE-068B8B15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CB87878-8921-054F-BF86-57B644DD32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C44D1E0-81E8-5342-BCE2-9B2A45FBF5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D4941BA-2B05-F440-A36D-6B4AD80B0B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D3D5B29-E524-704C-8AC8-D45ADE1780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BB0D81F-0EE8-0445-B0FB-46B1108B8A3F}"/>
              </a:ext>
            </a:extLst>
          </p:cNvPr>
          <p:cNvSpPr>
            <a:spLocks noGrp="1"/>
          </p:cNvSpPr>
          <p:nvPr>
            <p:ph type="dt" sz="half" idx="10"/>
          </p:nvPr>
        </p:nvSpPr>
        <p:spPr/>
        <p:txBody>
          <a:bodyPr/>
          <a:lstStyle/>
          <a:p>
            <a:fld id="{584C7195-9F64-0E4B-A05A-92D6243BE724}" type="datetimeFigureOut">
              <a:rPr lang="en-US" smtClean="0"/>
              <a:t>4/21/2020</a:t>
            </a:fld>
            <a:endParaRPr lang="en-US"/>
          </a:p>
        </p:txBody>
      </p:sp>
      <p:sp>
        <p:nvSpPr>
          <p:cNvPr id="8" name="Footer Placeholder 7">
            <a:extLst>
              <a:ext uri="{FF2B5EF4-FFF2-40B4-BE49-F238E27FC236}">
                <a16:creationId xmlns:a16="http://schemas.microsoft.com/office/drawing/2014/main" xmlns="" id="{84A5F019-3662-1B45-B99F-988CEDC05F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28AA16-5C25-FD4C-B825-F8A9B39521E0}"/>
              </a:ext>
            </a:extLst>
          </p:cNvPr>
          <p:cNvSpPr>
            <a:spLocks noGrp="1"/>
          </p:cNvSpPr>
          <p:nvPr>
            <p:ph type="sldNum" sz="quarter" idx="12"/>
          </p:nvPr>
        </p:nvSpPr>
        <p:spPr/>
        <p:txBody>
          <a:bodyPr/>
          <a:lstStyle/>
          <a:p>
            <a:fld id="{F6ACD417-0633-A744-BA52-6ECA4E19CBCA}" type="slidenum">
              <a:rPr lang="en-US" smtClean="0"/>
              <a:t>‹#›</a:t>
            </a:fld>
            <a:endParaRPr lang="en-US"/>
          </a:p>
        </p:txBody>
      </p:sp>
    </p:spTree>
    <p:extLst>
      <p:ext uri="{BB962C8B-B14F-4D97-AF65-F5344CB8AC3E}">
        <p14:creationId xmlns:p14="http://schemas.microsoft.com/office/powerpoint/2010/main" val="141522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FB454E-95E0-B447-B9CC-72F4F903CA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0D276CA-3014-364C-988A-1B089B4222A4}"/>
              </a:ext>
            </a:extLst>
          </p:cNvPr>
          <p:cNvSpPr>
            <a:spLocks noGrp="1"/>
          </p:cNvSpPr>
          <p:nvPr>
            <p:ph type="dt" sz="half" idx="10"/>
          </p:nvPr>
        </p:nvSpPr>
        <p:spPr/>
        <p:txBody>
          <a:bodyPr/>
          <a:lstStyle/>
          <a:p>
            <a:fld id="{584C7195-9F64-0E4B-A05A-92D6243BE724}" type="datetimeFigureOut">
              <a:rPr lang="en-US" smtClean="0"/>
              <a:t>4/21/2020</a:t>
            </a:fld>
            <a:endParaRPr lang="en-US"/>
          </a:p>
        </p:txBody>
      </p:sp>
      <p:sp>
        <p:nvSpPr>
          <p:cNvPr id="4" name="Footer Placeholder 3">
            <a:extLst>
              <a:ext uri="{FF2B5EF4-FFF2-40B4-BE49-F238E27FC236}">
                <a16:creationId xmlns:a16="http://schemas.microsoft.com/office/drawing/2014/main" xmlns="" id="{989C4826-A61E-7348-89EC-ACDF9A4079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9B95B31-3B92-DA4D-930E-A8780BE92437}"/>
              </a:ext>
            </a:extLst>
          </p:cNvPr>
          <p:cNvSpPr>
            <a:spLocks noGrp="1"/>
          </p:cNvSpPr>
          <p:nvPr>
            <p:ph type="sldNum" sz="quarter" idx="12"/>
          </p:nvPr>
        </p:nvSpPr>
        <p:spPr/>
        <p:txBody>
          <a:bodyPr/>
          <a:lstStyle/>
          <a:p>
            <a:fld id="{F6ACD417-0633-A744-BA52-6ECA4E19CBCA}" type="slidenum">
              <a:rPr lang="en-US" smtClean="0"/>
              <a:t>‹#›</a:t>
            </a:fld>
            <a:endParaRPr lang="en-US"/>
          </a:p>
        </p:txBody>
      </p:sp>
    </p:spTree>
    <p:extLst>
      <p:ext uri="{BB962C8B-B14F-4D97-AF65-F5344CB8AC3E}">
        <p14:creationId xmlns:p14="http://schemas.microsoft.com/office/powerpoint/2010/main" val="368952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2E8A6E-FBC5-0D47-82B1-9386D47BCEDF}"/>
              </a:ext>
            </a:extLst>
          </p:cNvPr>
          <p:cNvSpPr>
            <a:spLocks noGrp="1"/>
          </p:cNvSpPr>
          <p:nvPr>
            <p:ph type="dt" sz="half" idx="10"/>
          </p:nvPr>
        </p:nvSpPr>
        <p:spPr/>
        <p:txBody>
          <a:bodyPr/>
          <a:lstStyle/>
          <a:p>
            <a:fld id="{584C7195-9F64-0E4B-A05A-92D6243BE724}" type="datetimeFigureOut">
              <a:rPr lang="en-US" smtClean="0"/>
              <a:t>4/21/2020</a:t>
            </a:fld>
            <a:endParaRPr lang="en-US"/>
          </a:p>
        </p:txBody>
      </p:sp>
      <p:sp>
        <p:nvSpPr>
          <p:cNvPr id="3" name="Footer Placeholder 2">
            <a:extLst>
              <a:ext uri="{FF2B5EF4-FFF2-40B4-BE49-F238E27FC236}">
                <a16:creationId xmlns:a16="http://schemas.microsoft.com/office/drawing/2014/main" xmlns="" id="{65C10A1E-2E28-6A4C-B1D2-1FC80DE3E6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94EF504-1D97-8B45-94E8-03FFB4B95DF8}"/>
              </a:ext>
            </a:extLst>
          </p:cNvPr>
          <p:cNvSpPr>
            <a:spLocks noGrp="1"/>
          </p:cNvSpPr>
          <p:nvPr>
            <p:ph type="sldNum" sz="quarter" idx="12"/>
          </p:nvPr>
        </p:nvSpPr>
        <p:spPr/>
        <p:txBody>
          <a:bodyPr/>
          <a:lstStyle/>
          <a:p>
            <a:fld id="{F6ACD417-0633-A744-BA52-6ECA4E19CBCA}" type="slidenum">
              <a:rPr lang="en-US" smtClean="0"/>
              <a:t>‹#›</a:t>
            </a:fld>
            <a:endParaRPr lang="en-US"/>
          </a:p>
        </p:txBody>
      </p:sp>
    </p:spTree>
    <p:extLst>
      <p:ext uri="{BB962C8B-B14F-4D97-AF65-F5344CB8AC3E}">
        <p14:creationId xmlns:p14="http://schemas.microsoft.com/office/powerpoint/2010/main" val="45008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A5A090-4011-044F-BDF5-6D59ED09D4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9A408CB-08D7-C042-B140-E18CA3E1AC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BEBD7FC-5636-9D4F-B818-8D67BFA8A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F681768-CA1F-0C40-91AA-0AA1F2A21428}"/>
              </a:ext>
            </a:extLst>
          </p:cNvPr>
          <p:cNvSpPr>
            <a:spLocks noGrp="1"/>
          </p:cNvSpPr>
          <p:nvPr>
            <p:ph type="dt" sz="half" idx="10"/>
          </p:nvPr>
        </p:nvSpPr>
        <p:spPr/>
        <p:txBody>
          <a:bodyPr/>
          <a:lstStyle/>
          <a:p>
            <a:fld id="{584C7195-9F64-0E4B-A05A-92D6243BE724}" type="datetimeFigureOut">
              <a:rPr lang="en-US" smtClean="0"/>
              <a:t>4/21/2020</a:t>
            </a:fld>
            <a:endParaRPr lang="en-US"/>
          </a:p>
        </p:txBody>
      </p:sp>
      <p:sp>
        <p:nvSpPr>
          <p:cNvPr id="6" name="Footer Placeholder 5">
            <a:extLst>
              <a:ext uri="{FF2B5EF4-FFF2-40B4-BE49-F238E27FC236}">
                <a16:creationId xmlns:a16="http://schemas.microsoft.com/office/drawing/2014/main" xmlns="" id="{DA4B7436-2235-3140-97E7-197D925794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F4344DC-D594-6B44-9441-7509AB46604D}"/>
              </a:ext>
            </a:extLst>
          </p:cNvPr>
          <p:cNvSpPr>
            <a:spLocks noGrp="1"/>
          </p:cNvSpPr>
          <p:nvPr>
            <p:ph type="sldNum" sz="quarter" idx="12"/>
          </p:nvPr>
        </p:nvSpPr>
        <p:spPr/>
        <p:txBody>
          <a:bodyPr/>
          <a:lstStyle/>
          <a:p>
            <a:fld id="{F6ACD417-0633-A744-BA52-6ECA4E19CBCA}" type="slidenum">
              <a:rPr lang="en-US" smtClean="0"/>
              <a:t>‹#›</a:t>
            </a:fld>
            <a:endParaRPr lang="en-US"/>
          </a:p>
        </p:txBody>
      </p:sp>
    </p:spTree>
    <p:extLst>
      <p:ext uri="{BB962C8B-B14F-4D97-AF65-F5344CB8AC3E}">
        <p14:creationId xmlns:p14="http://schemas.microsoft.com/office/powerpoint/2010/main" val="405796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58DEFF-7AEE-A641-AF5C-F87798931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4DEAA89-96D4-3546-ADD2-5E9D26EF1E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6045AF9-7BBC-9347-9C25-62C5D2055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A167702-1AF2-8E4E-BDEB-CF10E859C4E8}"/>
              </a:ext>
            </a:extLst>
          </p:cNvPr>
          <p:cNvSpPr>
            <a:spLocks noGrp="1"/>
          </p:cNvSpPr>
          <p:nvPr>
            <p:ph type="dt" sz="half" idx="10"/>
          </p:nvPr>
        </p:nvSpPr>
        <p:spPr/>
        <p:txBody>
          <a:bodyPr/>
          <a:lstStyle/>
          <a:p>
            <a:fld id="{584C7195-9F64-0E4B-A05A-92D6243BE724}" type="datetimeFigureOut">
              <a:rPr lang="en-US" smtClean="0"/>
              <a:t>4/21/2020</a:t>
            </a:fld>
            <a:endParaRPr lang="en-US"/>
          </a:p>
        </p:txBody>
      </p:sp>
      <p:sp>
        <p:nvSpPr>
          <p:cNvPr id="6" name="Footer Placeholder 5">
            <a:extLst>
              <a:ext uri="{FF2B5EF4-FFF2-40B4-BE49-F238E27FC236}">
                <a16:creationId xmlns:a16="http://schemas.microsoft.com/office/drawing/2014/main" xmlns="" id="{A9657418-9A72-DB44-97F8-5E159B329C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BCD219D-0864-3F4A-8221-B7C5D50CCAFD}"/>
              </a:ext>
            </a:extLst>
          </p:cNvPr>
          <p:cNvSpPr>
            <a:spLocks noGrp="1"/>
          </p:cNvSpPr>
          <p:nvPr>
            <p:ph type="sldNum" sz="quarter" idx="12"/>
          </p:nvPr>
        </p:nvSpPr>
        <p:spPr/>
        <p:txBody>
          <a:bodyPr/>
          <a:lstStyle/>
          <a:p>
            <a:fld id="{F6ACD417-0633-A744-BA52-6ECA4E19CBCA}" type="slidenum">
              <a:rPr lang="en-US" smtClean="0"/>
              <a:t>‹#›</a:t>
            </a:fld>
            <a:endParaRPr lang="en-US"/>
          </a:p>
        </p:txBody>
      </p:sp>
    </p:spTree>
    <p:extLst>
      <p:ext uri="{BB962C8B-B14F-4D97-AF65-F5344CB8AC3E}">
        <p14:creationId xmlns:p14="http://schemas.microsoft.com/office/powerpoint/2010/main" val="2115792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C87C03A-3A39-F445-99A4-890E403B32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6CAF6E6-1A24-A642-ACEE-FA535E6119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42FE53-D780-064E-A403-CBFCD93E61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4C7195-9F64-0E4B-A05A-92D6243BE724}" type="datetimeFigureOut">
              <a:rPr lang="en-US" smtClean="0"/>
              <a:t>4/21/2020</a:t>
            </a:fld>
            <a:endParaRPr lang="en-US"/>
          </a:p>
        </p:txBody>
      </p:sp>
      <p:sp>
        <p:nvSpPr>
          <p:cNvPr id="5" name="Footer Placeholder 4">
            <a:extLst>
              <a:ext uri="{FF2B5EF4-FFF2-40B4-BE49-F238E27FC236}">
                <a16:creationId xmlns:a16="http://schemas.microsoft.com/office/drawing/2014/main" xmlns="" id="{B4892044-9BD0-C948-AA70-ECF7267780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582FE80-80BA-D44E-8594-C2C6B4D152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CD417-0633-A744-BA52-6ECA4E19CBCA}" type="slidenum">
              <a:rPr lang="en-US" smtClean="0"/>
              <a:t>‹#›</a:t>
            </a:fld>
            <a:endParaRPr lang="en-US"/>
          </a:p>
        </p:txBody>
      </p:sp>
    </p:spTree>
    <p:extLst>
      <p:ext uri="{BB962C8B-B14F-4D97-AF65-F5344CB8AC3E}">
        <p14:creationId xmlns:p14="http://schemas.microsoft.com/office/powerpoint/2010/main" val="1044485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www.muhealth.org/conditions-treatments/coronavirus/plasm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customXml" Target="../ink/ink6.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customXml" Target="../ink/ink8.xml"/></Relationships>
</file>

<file path=ppt/slides/_rels/slide5.xml.rels><?xml version="1.0" encoding="UTF-8" standalone="yes"?>
<Relationships xmlns="http://schemas.openxmlformats.org/package/2006/relationships"><Relationship Id="rId3" Type="http://schemas.openxmlformats.org/officeDocument/2006/relationships/hyperlink" Target="https://covid19.healthdata.org/united-states-of-america/missouri?fbclid=IwAR2BYtLRxgItTuheLns9j1_poaR0wTcZL3Z1KMZyemG_y9_-acGmpCGgEIU"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s://covid19.healthdata.org/united-states-of-america/missouri?fbclid=IwAR2BYtLRxgItTuheLns9j1_poaR0wTcZL3Z1KMZyemG_y9_-acGmpCGgEIU" TargetMode="External"/><Relationship Id="rId5" Type="http://schemas.openxmlformats.org/officeDocument/2006/relationships/image" Target="../media/image1.tiff"/><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72DD3-F4D8-5D4D-815E-978040982815}"/>
              </a:ext>
            </a:extLst>
          </p:cNvPr>
          <p:cNvSpPr>
            <a:spLocks noGrp="1"/>
          </p:cNvSpPr>
          <p:nvPr>
            <p:ph type="ctrTitle"/>
          </p:nvPr>
        </p:nvSpPr>
        <p:spPr/>
        <p:txBody>
          <a:bodyPr/>
          <a:lstStyle/>
          <a:p>
            <a:r>
              <a:rPr lang="en-US" dirty="0"/>
              <a:t>MU Health Care</a:t>
            </a:r>
            <a:br>
              <a:rPr lang="en-US" dirty="0"/>
            </a:br>
            <a:r>
              <a:rPr lang="en-US" dirty="0"/>
              <a:t>Covid-19 Update</a:t>
            </a:r>
          </a:p>
        </p:txBody>
      </p:sp>
      <p:sp>
        <p:nvSpPr>
          <p:cNvPr id="3" name="Subtitle 2">
            <a:extLst>
              <a:ext uri="{FF2B5EF4-FFF2-40B4-BE49-F238E27FC236}">
                <a16:creationId xmlns:a16="http://schemas.microsoft.com/office/drawing/2014/main" xmlns="" id="{22AA190B-7570-0243-82FA-E93095C8CC19}"/>
              </a:ext>
            </a:extLst>
          </p:cNvPr>
          <p:cNvSpPr>
            <a:spLocks noGrp="1"/>
          </p:cNvSpPr>
          <p:nvPr>
            <p:ph type="subTitle" idx="1"/>
          </p:nvPr>
        </p:nvSpPr>
        <p:spPr/>
        <p:txBody>
          <a:bodyPr>
            <a:normAutofit lnSpcReduction="10000"/>
          </a:bodyPr>
          <a:lstStyle/>
          <a:p>
            <a:endParaRPr lang="en-US" dirty="0"/>
          </a:p>
          <a:p>
            <a:r>
              <a:rPr lang="en-US" dirty="0"/>
              <a:t>Taylor Nelson, DO</a:t>
            </a:r>
          </a:p>
          <a:p>
            <a:r>
              <a:rPr lang="en-US" dirty="0"/>
              <a:t>Assistant Professor of Clinical Medicine</a:t>
            </a:r>
          </a:p>
          <a:p>
            <a:r>
              <a:rPr lang="en-US" dirty="0"/>
              <a:t>Division of Infectious Diseases</a:t>
            </a:r>
          </a:p>
        </p:txBody>
      </p:sp>
      <p:pic>
        <p:nvPicPr>
          <p:cNvPr id="4" name="Picture 3">
            <a:extLst>
              <a:ext uri="{FF2B5EF4-FFF2-40B4-BE49-F238E27FC236}">
                <a16:creationId xmlns:a16="http://schemas.microsoft.com/office/drawing/2014/main" xmlns="" id="{6872FDA8-257E-E549-9C22-7B5024E59818}"/>
              </a:ext>
            </a:extLst>
          </p:cNvPr>
          <p:cNvPicPr>
            <a:picLocks noChangeAspect="1"/>
          </p:cNvPicPr>
          <p:nvPr/>
        </p:nvPicPr>
        <p:blipFill>
          <a:blip r:embed="rId2"/>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3391886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130F11-8B93-AD46-A270-049ED906AE49}"/>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xmlns="" id="{961B0879-B52C-934E-94F8-6B01A83E0897}"/>
              </a:ext>
            </a:extLst>
          </p:cNvPr>
          <p:cNvSpPr>
            <a:spLocks noGrp="1"/>
          </p:cNvSpPr>
          <p:nvPr>
            <p:ph idx="1"/>
          </p:nvPr>
        </p:nvSpPr>
        <p:spPr>
          <a:xfrm>
            <a:off x="838200" y="1690688"/>
            <a:ext cx="10515600" cy="4351338"/>
          </a:xfrm>
        </p:spPr>
        <p:txBody>
          <a:bodyPr/>
          <a:lstStyle/>
          <a:p>
            <a:r>
              <a:rPr lang="en-US" dirty="0"/>
              <a:t>Note from Columbia/Boone County Department of Public Health and Human Services:</a:t>
            </a:r>
            <a:endParaRPr lang="x-none"/>
          </a:p>
          <a:p>
            <a:pPr lvl="1"/>
            <a:r>
              <a:rPr lang="en-US" dirty="0"/>
              <a:t>This patient was diagnosed with COVID-19 infection on 3/18. He called the health dept today to ask advice for worsening symptoms. His fever is 101-102 with Tylenol. He is feeling very weak and also has developed some shortness of breath. He tells me he is having trouble even talking to me on the phone but he think that is mostly due to the severe weakness. He does not sound to be in acute respiratory distress by phone but I'm worried about his description of these worsening symptoms and I recommended evaluation. I called UH ER for specific directions on how to proceed. I then advised patient to go to UH ER, wear a mask if he has one, and call the ER directly when he arrives so they can come out to get him. </a:t>
            </a:r>
          </a:p>
          <a:p>
            <a:endParaRPr lang="en-US" dirty="0"/>
          </a:p>
        </p:txBody>
      </p:sp>
      <p:pic>
        <p:nvPicPr>
          <p:cNvPr id="4" name="Picture 3">
            <a:extLst>
              <a:ext uri="{FF2B5EF4-FFF2-40B4-BE49-F238E27FC236}">
                <a16:creationId xmlns:a16="http://schemas.microsoft.com/office/drawing/2014/main" xmlns="" id="{6E9F1A57-B472-B94A-8B2B-657E9EF93367}"/>
              </a:ext>
            </a:extLst>
          </p:cNvPr>
          <p:cNvPicPr>
            <a:picLocks noChangeAspect="1"/>
          </p:cNvPicPr>
          <p:nvPr/>
        </p:nvPicPr>
        <p:blipFill>
          <a:blip r:embed="rId2"/>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38169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EF3B2-1BFD-1648-A943-208AB63B5CA6}"/>
              </a:ext>
            </a:extLst>
          </p:cNvPr>
          <p:cNvSpPr>
            <a:spLocks noGrp="1"/>
          </p:cNvSpPr>
          <p:nvPr>
            <p:ph type="title"/>
          </p:nvPr>
        </p:nvSpPr>
        <p:spPr/>
        <p:txBody>
          <a:bodyPr/>
          <a:lstStyle/>
          <a:p>
            <a:r>
              <a:rPr lang="en-US" dirty="0"/>
              <a:t>Case 1</a:t>
            </a:r>
          </a:p>
        </p:txBody>
      </p:sp>
      <p:pic>
        <p:nvPicPr>
          <p:cNvPr id="4" name="Content Placeholder 3">
            <a:extLst>
              <a:ext uri="{FF2B5EF4-FFF2-40B4-BE49-F238E27FC236}">
                <a16:creationId xmlns:a16="http://schemas.microsoft.com/office/drawing/2014/main" xmlns="" id="{D07456E2-5488-A84E-B73C-500B8166687C}"/>
              </a:ext>
            </a:extLst>
          </p:cNvPr>
          <p:cNvPicPr>
            <a:picLocks noGrp="1" noChangeAspect="1"/>
          </p:cNvPicPr>
          <p:nvPr>
            <p:ph idx="1"/>
          </p:nvPr>
        </p:nvPicPr>
        <p:blipFill>
          <a:blip r:embed="rId2"/>
          <a:stretch>
            <a:fillRect/>
          </a:stretch>
        </p:blipFill>
        <p:spPr>
          <a:xfrm>
            <a:off x="1606436" y="1581506"/>
            <a:ext cx="8979127" cy="4068667"/>
          </a:xfrm>
          <a:prstGeom prst="rect">
            <a:avLst/>
          </a:prstGeom>
        </p:spPr>
      </p:pic>
      <p:pic>
        <p:nvPicPr>
          <p:cNvPr id="5" name="Picture 4">
            <a:extLst>
              <a:ext uri="{FF2B5EF4-FFF2-40B4-BE49-F238E27FC236}">
                <a16:creationId xmlns:a16="http://schemas.microsoft.com/office/drawing/2014/main" xmlns="" id="{DA0E8994-544B-0E4C-B2FD-6A662D60F312}"/>
              </a:ext>
            </a:extLst>
          </p:cNvPr>
          <p:cNvPicPr>
            <a:picLocks noChangeAspect="1"/>
          </p:cNvPicPr>
          <p:nvPr/>
        </p:nvPicPr>
        <p:blipFill>
          <a:blip r:embed="rId3"/>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4167961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ABB5D-8A7F-8145-BE2B-61DAEE2ADC11}"/>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xmlns="" id="{4480AF08-A5BC-054B-A6DF-A405ED640BA6}"/>
              </a:ext>
            </a:extLst>
          </p:cNvPr>
          <p:cNvSpPr>
            <a:spLocks noGrp="1"/>
          </p:cNvSpPr>
          <p:nvPr>
            <p:ph idx="1"/>
          </p:nvPr>
        </p:nvSpPr>
        <p:spPr/>
        <p:txBody>
          <a:bodyPr/>
          <a:lstStyle/>
          <a:p>
            <a:pPr marL="0" indent="0">
              <a:buNone/>
            </a:pPr>
            <a:r>
              <a:rPr lang="en-US" sz="1600" dirty="0"/>
              <a:t>IMPRESSION:</a:t>
            </a:r>
          </a:p>
          <a:p>
            <a:pPr marL="0" indent="0">
              <a:buNone/>
            </a:pPr>
            <a:endParaRPr lang="en-US" sz="1600" dirty="0"/>
          </a:p>
          <a:p>
            <a:pPr marL="342900" indent="-342900">
              <a:buAutoNum type="arabicPeriod"/>
            </a:pPr>
            <a:r>
              <a:rPr lang="en-US" sz="1600" dirty="0"/>
              <a:t>Right upper lobe Nonspecific bronchial wall </a:t>
            </a:r>
          </a:p>
          <a:p>
            <a:pPr marL="0" indent="0">
              <a:buNone/>
            </a:pPr>
            <a:r>
              <a:rPr lang="en-US" sz="1600" dirty="0"/>
              <a:t>thickening, which can be seen in viral/atypical </a:t>
            </a:r>
          </a:p>
          <a:p>
            <a:pPr marL="0" indent="0">
              <a:buNone/>
            </a:pPr>
            <a:r>
              <a:rPr lang="en-US" sz="1600" dirty="0"/>
              <a:t>infection versus reactive airway disease. </a:t>
            </a:r>
          </a:p>
          <a:p>
            <a:pPr marL="0" indent="0">
              <a:buNone/>
            </a:pPr>
            <a:endParaRPr lang="en-US" sz="1600" dirty="0"/>
          </a:p>
          <a:p>
            <a:pPr marL="0" indent="0">
              <a:buNone/>
            </a:pPr>
            <a:r>
              <a:rPr lang="en-US" sz="1600" dirty="0"/>
              <a:t>2. Patchy opacities are present in both lower lobes. </a:t>
            </a:r>
          </a:p>
          <a:p>
            <a:pPr marL="0" indent="0">
              <a:buNone/>
            </a:pPr>
            <a:r>
              <a:rPr lang="en-US" sz="1600" dirty="0"/>
              <a:t>Radiographic findings are not specific nor sensitive </a:t>
            </a:r>
          </a:p>
          <a:p>
            <a:pPr marL="0" indent="0">
              <a:buNone/>
            </a:pPr>
            <a:r>
              <a:rPr lang="en-US" sz="1600" dirty="0"/>
              <a:t>to changes associated with COVID 19 infection. </a:t>
            </a:r>
          </a:p>
          <a:p>
            <a:endParaRPr lang="en-US" dirty="0"/>
          </a:p>
        </p:txBody>
      </p:sp>
      <p:pic>
        <p:nvPicPr>
          <p:cNvPr id="4" name="Picture 3">
            <a:extLst>
              <a:ext uri="{FF2B5EF4-FFF2-40B4-BE49-F238E27FC236}">
                <a16:creationId xmlns:a16="http://schemas.microsoft.com/office/drawing/2014/main" xmlns="" id="{EBC20528-2834-1343-A228-94A768B77D65}"/>
              </a:ext>
            </a:extLst>
          </p:cNvPr>
          <p:cNvPicPr>
            <a:picLocks noChangeAspect="1"/>
          </p:cNvPicPr>
          <p:nvPr/>
        </p:nvPicPr>
        <p:blipFill>
          <a:blip r:embed="rId2"/>
          <a:stretch>
            <a:fillRect/>
          </a:stretch>
        </p:blipFill>
        <p:spPr>
          <a:xfrm>
            <a:off x="5346381" y="274639"/>
            <a:ext cx="6845619" cy="6101007"/>
          </a:xfrm>
          <a:prstGeom prst="rect">
            <a:avLst/>
          </a:prstGeom>
        </p:spPr>
      </p:pic>
    </p:spTree>
    <p:extLst>
      <p:ext uri="{BB962C8B-B14F-4D97-AF65-F5344CB8AC3E}">
        <p14:creationId xmlns:p14="http://schemas.microsoft.com/office/powerpoint/2010/main" val="2477376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5E835B-3C02-F64A-9C76-648B82AACDAA}"/>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xmlns="" id="{069DBC74-634F-8D4E-8910-91F017F1AF24}"/>
              </a:ext>
            </a:extLst>
          </p:cNvPr>
          <p:cNvSpPr>
            <a:spLocks noGrp="1"/>
          </p:cNvSpPr>
          <p:nvPr>
            <p:ph idx="1"/>
          </p:nvPr>
        </p:nvSpPr>
        <p:spPr/>
        <p:txBody>
          <a:bodyPr/>
          <a:lstStyle/>
          <a:p>
            <a:r>
              <a:rPr lang="en-US" dirty="0"/>
              <a:t>Course</a:t>
            </a:r>
          </a:p>
          <a:p>
            <a:pPr lvl="1"/>
            <a:r>
              <a:rPr lang="en-US" dirty="0"/>
              <a:t>ID consulted night 1, resp PCR panel negative</a:t>
            </a:r>
          </a:p>
          <a:p>
            <a:pPr lvl="1"/>
            <a:r>
              <a:rPr lang="en-US" dirty="0"/>
              <a:t>Started hydroxychloroquine on admission</a:t>
            </a:r>
          </a:p>
          <a:p>
            <a:pPr lvl="1"/>
            <a:r>
              <a:rPr lang="en-US" dirty="0"/>
              <a:t>Day 3, subjectively more dyspneic</a:t>
            </a:r>
          </a:p>
          <a:p>
            <a:pPr lvl="1"/>
            <a:endParaRPr lang="en-US" dirty="0"/>
          </a:p>
        </p:txBody>
      </p:sp>
      <p:pic>
        <p:nvPicPr>
          <p:cNvPr id="4" name="Picture 3">
            <a:extLst>
              <a:ext uri="{FF2B5EF4-FFF2-40B4-BE49-F238E27FC236}">
                <a16:creationId xmlns:a16="http://schemas.microsoft.com/office/drawing/2014/main" xmlns="" id="{9D46E0CF-C880-7A4D-B915-C25CB34322F3}"/>
              </a:ext>
            </a:extLst>
          </p:cNvPr>
          <p:cNvPicPr>
            <a:picLocks noChangeAspect="1"/>
          </p:cNvPicPr>
          <p:nvPr/>
        </p:nvPicPr>
        <p:blipFill>
          <a:blip r:embed="rId2"/>
          <a:stretch>
            <a:fillRect/>
          </a:stretch>
        </p:blipFill>
        <p:spPr>
          <a:xfrm>
            <a:off x="1288300" y="3603591"/>
            <a:ext cx="5453694" cy="3063151"/>
          </a:xfrm>
          <a:prstGeom prst="rect">
            <a:avLst/>
          </a:prstGeom>
        </p:spPr>
      </p:pic>
      <p:pic>
        <p:nvPicPr>
          <p:cNvPr id="5" name="Picture 4">
            <a:extLst>
              <a:ext uri="{FF2B5EF4-FFF2-40B4-BE49-F238E27FC236}">
                <a16:creationId xmlns:a16="http://schemas.microsoft.com/office/drawing/2014/main" xmlns="" id="{5195663F-4E0E-3641-AC06-07FA42FB2A1B}"/>
              </a:ext>
            </a:extLst>
          </p:cNvPr>
          <p:cNvPicPr>
            <a:picLocks noChangeAspect="1"/>
          </p:cNvPicPr>
          <p:nvPr/>
        </p:nvPicPr>
        <p:blipFill>
          <a:blip r:embed="rId3"/>
          <a:stretch>
            <a:fillRect/>
          </a:stretch>
        </p:blipFill>
        <p:spPr>
          <a:xfrm>
            <a:off x="7360982" y="365125"/>
            <a:ext cx="4721836" cy="3831562"/>
          </a:xfrm>
          <a:prstGeom prst="rect">
            <a:avLst/>
          </a:prstGeom>
        </p:spPr>
      </p:pic>
      <p:pic>
        <p:nvPicPr>
          <p:cNvPr id="6" name="Picture 5">
            <a:extLst>
              <a:ext uri="{FF2B5EF4-FFF2-40B4-BE49-F238E27FC236}">
                <a16:creationId xmlns:a16="http://schemas.microsoft.com/office/drawing/2014/main" xmlns="" id="{4C7DE0A3-1129-7D45-A0AB-143D00AACF4A}"/>
              </a:ext>
            </a:extLst>
          </p:cNvPr>
          <p:cNvPicPr>
            <a:picLocks noChangeAspect="1"/>
          </p:cNvPicPr>
          <p:nvPr/>
        </p:nvPicPr>
        <p:blipFill>
          <a:blip r:embed="rId4"/>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327940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FEBDAC-6272-EE43-A3EC-A0A010BC1DA9}"/>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xmlns="" id="{BF6B356F-E202-C242-88AE-3FF262C24674}"/>
              </a:ext>
            </a:extLst>
          </p:cNvPr>
          <p:cNvSpPr>
            <a:spLocks noGrp="1"/>
          </p:cNvSpPr>
          <p:nvPr>
            <p:ph idx="1"/>
          </p:nvPr>
        </p:nvSpPr>
        <p:spPr>
          <a:xfrm>
            <a:off x="838200" y="1470783"/>
            <a:ext cx="10515600" cy="4351338"/>
          </a:xfrm>
        </p:spPr>
        <p:txBody>
          <a:bodyPr/>
          <a:lstStyle/>
          <a:p>
            <a:r>
              <a:rPr lang="en-US" dirty="0"/>
              <a:t>Day 3 – RR increased to 35 breaths/min, requiring 8L O2</a:t>
            </a:r>
          </a:p>
          <a:p>
            <a:r>
              <a:rPr lang="en-US" dirty="0"/>
              <a:t>Electively intubated, sedated, paralyzed</a:t>
            </a:r>
          </a:p>
          <a:p>
            <a:endParaRPr lang="en-US" dirty="0"/>
          </a:p>
        </p:txBody>
      </p:sp>
      <p:pic>
        <p:nvPicPr>
          <p:cNvPr id="4" name="Picture 3">
            <a:extLst>
              <a:ext uri="{FF2B5EF4-FFF2-40B4-BE49-F238E27FC236}">
                <a16:creationId xmlns:a16="http://schemas.microsoft.com/office/drawing/2014/main" xmlns="" id="{9C74B081-4A15-A04B-9F70-6ABC73D63FD8}"/>
              </a:ext>
            </a:extLst>
          </p:cNvPr>
          <p:cNvPicPr>
            <a:picLocks noChangeAspect="1"/>
          </p:cNvPicPr>
          <p:nvPr/>
        </p:nvPicPr>
        <p:blipFill>
          <a:blip r:embed="rId2"/>
          <a:stretch>
            <a:fillRect/>
          </a:stretch>
        </p:blipFill>
        <p:spPr>
          <a:xfrm>
            <a:off x="334639" y="2567741"/>
            <a:ext cx="4403936" cy="3925134"/>
          </a:xfrm>
          <a:prstGeom prst="rect">
            <a:avLst/>
          </a:prstGeom>
        </p:spPr>
      </p:pic>
      <p:pic>
        <p:nvPicPr>
          <p:cNvPr id="5" name="Picture 4">
            <a:extLst>
              <a:ext uri="{FF2B5EF4-FFF2-40B4-BE49-F238E27FC236}">
                <a16:creationId xmlns:a16="http://schemas.microsoft.com/office/drawing/2014/main" xmlns="" id="{6858736D-6B92-FB4A-A60B-5E03A75CFF57}"/>
              </a:ext>
            </a:extLst>
          </p:cNvPr>
          <p:cNvPicPr>
            <a:picLocks noChangeAspect="1"/>
          </p:cNvPicPr>
          <p:nvPr/>
        </p:nvPicPr>
        <p:blipFill>
          <a:blip r:embed="rId3"/>
          <a:stretch>
            <a:fillRect/>
          </a:stretch>
        </p:blipFill>
        <p:spPr>
          <a:xfrm>
            <a:off x="7453425" y="2569951"/>
            <a:ext cx="4403936" cy="3922924"/>
          </a:xfrm>
          <a:prstGeom prst="rect">
            <a:avLst/>
          </a:prstGeom>
        </p:spPr>
      </p:pic>
      <p:cxnSp>
        <p:nvCxnSpPr>
          <p:cNvPr id="7" name="Straight Arrow Connector 6">
            <a:extLst>
              <a:ext uri="{FF2B5EF4-FFF2-40B4-BE49-F238E27FC236}">
                <a16:creationId xmlns:a16="http://schemas.microsoft.com/office/drawing/2014/main" xmlns="" id="{630590E9-646D-6849-86FB-1B0D07C9B021}"/>
              </a:ext>
            </a:extLst>
          </p:cNvPr>
          <p:cNvCxnSpPr>
            <a:cxnSpLocks/>
          </p:cNvCxnSpPr>
          <p:nvPr/>
        </p:nvCxnSpPr>
        <p:spPr>
          <a:xfrm>
            <a:off x="4957813" y="4176214"/>
            <a:ext cx="227637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C3D544A3-819C-C046-8DB5-698EA27CF520}"/>
              </a:ext>
            </a:extLst>
          </p:cNvPr>
          <p:cNvSpPr txBox="1"/>
          <p:nvPr/>
        </p:nvSpPr>
        <p:spPr>
          <a:xfrm>
            <a:off x="1323833" y="6492875"/>
            <a:ext cx="2306471" cy="369332"/>
          </a:xfrm>
          <a:prstGeom prst="rect">
            <a:avLst/>
          </a:prstGeom>
          <a:noFill/>
        </p:spPr>
        <p:txBody>
          <a:bodyPr wrap="square" rtlCol="0">
            <a:spAutoFit/>
          </a:bodyPr>
          <a:lstStyle/>
          <a:p>
            <a:r>
              <a:rPr lang="en-US" dirty="0"/>
              <a:t>End of week 1</a:t>
            </a:r>
          </a:p>
        </p:txBody>
      </p:sp>
      <p:sp>
        <p:nvSpPr>
          <p:cNvPr id="10" name="TextBox 9">
            <a:extLst>
              <a:ext uri="{FF2B5EF4-FFF2-40B4-BE49-F238E27FC236}">
                <a16:creationId xmlns:a16="http://schemas.microsoft.com/office/drawing/2014/main" xmlns="" id="{0BF8E38A-9FF8-7041-8B92-32A894E275E2}"/>
              </a:ext>
            </a:extLst>
          </p:cNvPr>
          <p:cNvSpPr txBox="1"/>
          <p:nvPr/>
        </p:nvSpPr>
        <p:spPr>
          <a:xfrm>
            <a:off x="9086865" y="6492875"/>
            <a:ext cx="2770496" cy="369332"/>
          </a:xfrm>
          <a:prstGeom prst="rect">
            <a:avLst/>
          </a:prstGeom>
          <a:noFill/>
        </p:spPr>
        <p:txBody>
          <a:bodyPr wrap="square" rtlCol="0">
            <a:spAutoFit/>
          </a:bodyPr>
          <a:lstStyle/>
          <a:p>
            <a:r>
              <a:rPr lang="en-US" dirty="0"/>
              <a:t>Week 3</a:t>
            </a:r>
          </a:p>
        </p:txBody>
      </p:sp>
    </p:spTree>
    <p:extLst>
      <p:ext uri="{BB962C8B-B14F-4D97-AF65-F5344CB8AC3E}">
        <p14:creationId xmlns:p14="http://schemas.microsoft.com/office/powerpoint/2010/main" val="3682436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EC5651-3915-E040-950C-F56D23C5846F}"/>
              </a:ext>
            </a:extLst>
          </p:cNvPr>
          <p:cNvSpPr>
            <a:spLocks noGrp="1"/>
          </p:cNvSpPr>
          <p:nvPr>
            <p:ph type="title"/>
          </p:nvPr>
        </p:nvSpPr>
        <p:spPr/>
        <p:txBody>
          <a:bodyPr/>
          <a:lstStyle/>
          <a:p>
            <a:r>
              <a:rPr lang="en-US" dirty="0"/>
              <a:t>Case 1</a:t>
            </a:r>
          </a:p>
        </p:txBody>
      </p:sp>
      <p:pic>
        <p:nvPicPr>
          <p:cNvPr id="4" name="Content Placeholder 3">
            <a:extLst>
              <a:ext uri="{FF2B5EF4-FFF2-40B4-BE49-F238E27FC236}">
                <a16:creationId xmlns:a16="http://schemas.microsoft.com/office/drawing/2014/main" xmlns="" id="{FF24A154-8D04-5743-A285-4B94AF3B3241}"/>
              </a:ext>
            </a:extLst>
          </p:cNvPr>
          <p:cNvPicPr>
            <a:picLocks noGrp="1" noChangeAspect="1"/>
          </p:cNvPicPr>
          <p:nvPr>
            <p:ph idx="1"/>
          </p:nvPr>
        </p:nvPicPr>
        <p:blipFill>
          <a:blip r:embed="rId2"/>
          <a:stretch>
            <a:fillRect/>
          </a:stretch>
        </p:blipFill>
        <p:spPr>
          <a:xfrm>
            <a:off x="2967251" y="365125"/>
            <a:ext cx="7740941" cy="4773282"/>
          </a:xfrm>
          <a:prstGeom prst="rect">
            <a:avLst/>
          </a:prstGeom>
        </p:spPr>
      </p:pic>
      <p:pic>
        <p:nvPicPr>
          <p:cNvPr id="5" name="Picture 4">
            <a:extLst>
              <a:ext uri="{FF2B5EF4-FFF2-40B4-BE49-F238E27FC236}">
                <a16:creationId xmlns:a16="http://schemas.microsoft.com/office/drawing/2014/main" xmlns="" id="{A283FBA5-A66C-C740-9E7D-656E5FC790D1}"/>
              </a:ext>
            </a:extLst>
          </p:cNvPr>
          <p:cNvPicPr>
            <a:picLocks noChangeAspect="1"/>
          </p:cNvPicPr>
          <p:nvPr/>
        </p:nvPicPr>
        <p:blipFill>
          <a:blip r:embed="rId3"/>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1450745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5D9BC3-93D6-4D43-96E9-7E6EBEE1CE97}"/>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xmlns="" id="{B993EF5E-9CD0-0246-8211-5CA204C326AA}"/>
              </a:ext>
            </a:extLst>
          </p:cNvPr>
          <p:cNvSpPr>
            <a:spLocks noGrp="1"/>
          </p:cNvSpPr>
          <p:nvPr>
            <p:ph idx="1"/>
          </p:nvPr>
        </p:nvSpPr>
        <p:spPr/>
        <p:txBody>
          <a:bodyPr/>
          <a:lstStyle/>
          <a:p>
            <a:pPr marL="0" indent="0">
              <a:buNone/>
            </a:pPr>
            <a:endParaRPr lang="en-US" dirty="0"/>
          </a:p>
        </p:txBody>
      </p:sp>
      <p:pic>
        <p:nvPicPr>
          <p:cNvPr id="4" name="Picture 3">
            <a:extLst>
              <a:ext uri="{FF2B5EF4-FFF2-40B4-BE49-F238E27FC236}">
                <a16:creationId xmlns:a16="http://schemas.microsoft.com/office/drawing/2014/main" xmlns="" id="{37564FE6-31B1-EC40-B647-FBBA484F048D}"/>
              </a:ext>
            </a:extLst>
          </p:cNvPr>
          <p:cNvPicPr>
            <a:picLocks noChangeAspect="1"/>
          </p:cNvPicPr>
          <p:nvPr/>
        </p:nvPicPr>
        <p:blipFill>
          <a:blip r:embed="rId2"/>
          <a:stretch>
            <a:fillRect/>
          </a:stretch>
        </p:blipFill>
        <p:spPr>
          <a:xfrm>
            <a:off x="7962900" y="5562600"/>
            <a:ext cx="4229100" cy="1295400"/>
          </a:xfrm>
          <a:prstGeom prst="rect">
            <a:avLst/>
          </a:prstGeom>
        </p:spPr>
      </p:pic>
      <p:pic>
        <p:nvPicPr>
          <p:cNvPr id="5" name="Picture 4">
            <a:extLst>
              <a:ext uri="{FF2B5EF4-FFF2-40B4-BE49-F238E27FC236}">
                <a16:creationId xmlns:a16="http://schemas.microsoft.com/office/drawing/2014/main" xmlns="" id="{F90434EA-B620-A54C-85FE-9A9446A30A71}"/>
              </a:ext>
            </a:extLst>
          </p:cNvPr>
          <p:cNvPicPr>
            <a:picLocks noChangeAspect="1"/>
          </p:cNvPicPr>
          <p:nvPr/>
        </p:nvPicPr>
        <p:blipFill>
          <a:blip r:embed="rId3"/>
          <a:stretch>
            <a:fillRect/>
          </a:stretch>
        </p:blipFill>
        <p:spPr>
          <a:xfrm>
            <a:off x="2775097" y="365125"/>
            <a:ext cx="8125070" cy="5288507"/>
          </a:xfrm>
          <a:prstGeom prst="rect">
            <a:avLst/>
          </a:prstGeom>
        </p:spPr>
      </p:pic>
    </p:spTree>
    <p:extLst>
      <p:ext uri="{BB962C8B-B14F-4D97-AF65-F5344CB8AC3E}">
        <p14:creationId xmlns:p14="http://schemas.microsoft.com/office/powerpoint/2010/main" val="1309295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2DF79-F2FC-1647-A353-1871CC6DEAA4}"/>
              </a:ext>
            </a:extLst>
          </p:cNvPr>
          <p:cNvSpPr>
            <a:spLocks noGrp="1"/>
          </p:cNvSpPr>
          <p:nvPr>
            <p:ph type="title"/>
          </p:nvPr>
        </p:nvSpPr>
        <p:spPr/>
        <p:txBody>
          <a:bodyPr/>
          <a:lstStyle/>
          <a:p>
            <a:r>
              <a:rPr lang="en-US" dirty="0"/>
              <a:t>Case 1</a:t>
            </a:r>
          </a:p>
        </p:txBody>
      </p:sp>
      <p:pic>
        <p:nvPicPr>
          <p:cNvPr id="4" name="Content Placeholder 3">
            <a:extLst>
              <a:ext uri="{FF2B5EF4-FFF2-40B4-BE49-F238E27FC236}">
                <a16:creationId xmlns:a16="http://schemas.microsoft.com/office/drawing/2014/main" xmlns="" id="{07CDDB30-6205-2740-ABC8-D6CEE8CCE51A}"/>
              </a:ext>
            </a:extLst>
          </p:cNvPr>
          <p:cNvPicPr>
            <a:picLocks noGrp="1" noChangeAspect="1"/>
          </p:cNvPicPr>
          <p:nvPr>
            <p:ph idx="1"/>
          </p:nvPr>
        </p:nvPicPr>
        <p:blipFill>
          <a:blip r:embed="rId2"/>
          <a:stretch>
            <a:fillRect/>
          </a:stretch>
        </p:blipFill>
        <p:spPr>
          <a:xfrm>
            <a:off x="838200" y="2149942"/>
            <a:ext cx="10515600" cy="2150075"/>
          </a:xfrm>
          <a:prstGeom prst="rect">
            <a:avLst/>
          </a:prstGeom>
        </p:spPr>
      </p:pic>
      <p:sp>
        <p:nvSpPr>
          <p:cNvPr id="5" name="TextBox 4">
            <a:extLst>
              <a:ext uri="{FF2B5EF4-FFF2-40B4-BE49-F238E27FC236}">
                <a16:creationId xmlns:a16="http://schemas.microsoft.com/office/drawing/2014/main" xmlns="" id="{855A841E-87ED-3048-B070-4E5809841857}"/>
              </a:ext>
            </a:extLst>
          </p:cNvPr>
          <p:cNvSpPr txBox="1"/>
          <p:nvPr/>
        </p:nvSpPr>
        <p:spPr>
          <a:xfrm>
            <a:off x="838200" y="4929786"/>
            <a:ext cx="6155140" cy="1569660"/>
          </a:xfrm>
          <a:prstGeom prst="rect">
            <a:avLst/>
          </a:prstGeom>
          <a:noFill/>
        </p:spPr>
        <p:txBody>
          <a:bodyPr wrap="square" rtlCol="0">
            <a:spAutoFit/>
          </a:bodyPr>
          <a:lstStyle/>
          <a:p>
            <a:r>
              <a:rPr lang="en-US" sz="2400" dirty="0"/>
              <a:t>IL6 level = 72.8 </a:t>
            </a:r>
            <a:r>
              <a:rPr lang="en-US" sz="2400" dirty="0" err="1"/>
              <a:t>pg</a:t>
            </a:r>
            <a:r>
              <a:rPr lang="en-US" sz="2400" dirty="0"/>
              <a:t>/mL (normal &lt; 1.8)</a:t>
            </a:r>
          </a:p>
          <a:p>
            <a:endParaRPr lang="en-US" sz="2400" dirty="0"/>
          </a:p>
          <a:p>
            <a:r>
              <a:rPr lang="en-US" sz="2400" dirty="0"/>
              <a:t>Nasopharyngeal swab remained positive as of 4/8/20</a:t>
            </a:r>
          </a:p>
        </p:txBody>
      </p:sp>
      <p:pic>
        <p:nvPicPr>
          <p:cNvPr id="7" name="Picture 6">
            <a:extLst>
              <a:ext uri="{FF2B5EF4-FFF2-40B4-BE49-F238E27FC236}">
                <a16:creationId xmlns:a16="http://schemas.microsoft.com/office/drawing/2014/main" xmlns="" id="{F1E09913-FFC7-554C-A653-514C0C821D18}"/>
              </a:ext>
            </a:extLst>
          </p:cNvPr>
          <p:cNvPicPr>
            <a:picLocks noChangeAspect="1"/>
          </p:cNvPicPr>
          <p:nvPr/>
        </p:nvPicPr>
        <p:blipFill>
          <a:blip r:embed="rId3"/>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3184473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E08ECE-71CE-BA49-8AAF-F929840C9166}"/>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xmlns="" id="{E0305D79-74C9-4142-98A9-4CCDA8E556EA}"/>
              </a:ext>
            </a:extLst>
          </p:cNvPr>
          <p:cNvSpPr>
            <a:spLocks noGrp="1"/>
          </p:cNvSpPr>
          <p:nvPr>
            <p:ph idx="1"/>
          </p:nvPr>
        </p:nvSpPr>
        <p:spPr/>
        <p:txBody>
          <a:bodyPr/>
          <a:lstStyle/>
          <a:p>
            <a:r>
              <a:rPr lang="en-US" dirty="0"/>
              <a:t>Course</a:t>
            </a:r>
          </a:p>
          <a:p>
            <a:pPr lvl="1"/>
            <a:r>
              <a:rPr lang="en-US" dirty="0"/>
              <a:t>Required paralysis for several days initially</a:t>
            </a:r>
          </a:p>
          <a:p>
            <a:pPr lvl="1"/>
            <a:r>
              <a:rPr lang="en-US" dirty="0"/>
              <a:t>Intermittent </a:t>
            </a:r>
            <a:r>
              <a:rPr lang="en-US" dirty="0" err="1"/>
              <a:t>proned</a:t>
            </a:r>
            <a:r>
              <a:rPr lang="en-US" dirty="0"/>
              <a:t> ventilation, last on 4/16/20</a:t>
            </a:r>
          </a:p>
          <a:p>
            <a:pPr lvl="1"/>
            <a:r>
              <a:rPr lang="en-US" dirty="0"/>
              <a:t>Required vasopressors for a period of time related to infection / sedation</a:t>
            </a:r>
          </a:p>
          <a:p>
            <a:pPr lvl="1"/>
            <a:r>
              <a:rPr lang="en-US" dirty="0"/>
              <a:t>Developed MSSA VAP x 2, treated with ertapenem and again later with cefazolin</a:t>
            </a:r>
          </a:p>
          <a:p>
            <a:pPr lvl="1"/>
            <a:r>
              <a:rPr lang="en-US" dirty="0"/>
              <a:t>Ongoing encephalopathy</a:t>
            </a:r>
          </a:p>
          <a:p>
            <a:pPr lvl="1"/>
            <a:r>
              <a:rPr lang="en-US" dirty="0"/>
              <a:t>Remains intubated (since 3/24/20) on 70% FiO2 currently, paralyzed again</a:t>
            </a:r>
          </a:p>
          <a:p>
            <a:pPr lvl="1"/>
            <a:r>
              <a:rPr lang="en-US" dirty="0"/>
              <a:t>A fib with RVR requiring amiodarone (later in course)</a:t>
            </a:r>
          </a:p>
          <a:p>
            <a:pPr lvl="1"/>
            <a:r>
              <a:rPr lang="en-US" dirty="0"/>
              <a:t>Prognosis questionable, course up and down</a:t>
            </a:r>
          </a:p>
          <a:p>
            <a:pPr lvl="1"/>
            <a:r>
              <a:rPr lang="en-US" dirty="0"/>
              <a:t>Off sedation + gag reflex, not withdrawing to pain</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xmlns="" id="{7494D290-E501-5841-A0DF-09FC9131F09E}"/>
              </a:ext>
            </a:extLst>
          </p:cNvPr>
          <p:cNvPicPr>
            <a:picLocks noChangeAspect="1"/>
          </p:cNvPicPr>
          <p:nvPr/>
        </p:nvPicPr>
        <p:blipFill>
          <a:blip r:embed="rId2"/>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1316347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FF6C60-72B8-EA44-84E9-EA69814C953A}"/>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xmlns="" id="{B5BF3DC7-E5B4-E549-BFFF-1EC6A05479D1}"/>
              </a:ext>
            </a:extLst>
          </p:cNvPr>
          <p:cNvSpPr>
            <a:spLocks noGrp="1"/>
          </p:cNvSpPr>
          <p:nvPr>
            <p:ph idx="1"/>
          </p:nvPr>
        </p:nvSpPr>
        <p:spPr/>
        <p:txBody>
          <a:bodyPr/>
          <a:lstStyle/>
          <a:p>
            <a:r>
              <a:rPr lang="en-US" dirty="0"/>
              <a:t>44 y/o male, history asthma</a:t>
            </a:r>
          </a:p>
          <a:p>
            <a:r>
              <a:rPr lang="en-US" dirty="0"/>
              <a:t>ED video visit 3/25/20, 5 day history fever, chills, dry cough, </a:t>
            </a:r>
            <a:r>
              <a:rPr lang="en-US" dirty="0" err="1"/>
              <a:t>Covid</a:t>
            </a:r>
            <a:r>
              <a:rPr lang="en-US" dirty="0"/>
              <a:t> testing positive</a:t>
            </a:r>
          </a:p>
          <a:p>
            <a:r>
              <a:rPr lang="en-US" dirty="0"/>
              <a:t>No travel history or known exposure history</a:t>
            </a:r>
          </a:p>
          <a:p>
            <a:r>
              <a:rPr lang="en-US" dirty="0"/>
              <a:t>Came to ED 3/26 with worsening dyspnea</a:t>
            </a:r>
          </a:p>
          <a:p>
            <a:r>
              <a:rPr lang="en-US" dirty="0"/>
              <a:t>Leukocytosis, lymphopenia, eosinopenia, mild transaminitis (&lt; 2x ULN), CRP 20, fever 39.1’F, RR 19, on 4L O2</a:t>
            </a:r>
          </a:p>
          <a:p>
            <a:r>
              <a:rPr lang="en-US" dirty="0"/>
              <a:t>pH 7.167</a:t>
            </a:r>
          </a:p>
          <a:p>
            <a:r>
              <a:rPr lang="en-US" dirty="0"/>
              <a:t>Admitted to </a:t>
            </a:r>
            <a:r>
              <a:rPr lang="en-US" dirty="0" err="1"/>
              <a:t>Covid</a:t>
            </a:r>
            <a:r>
              <a:rPr lang="en-US" dirty="0"/>
              <a:t> ICU</a:t>
            </a:r>
          </a:p>
        </p:txBody>
      </p:sp>
      <p:pic>
        <p:nvPicPr>
          <p:cNvPr id="4" name="Picture 3">
            <a:extLst>
              <a:ext uri="{FF2B5EF4-FFF2-40B4-BE49-F238E27FC236}">
                <a16:creationId xmlns:a16="http://schemas.microsoft.com/office/drawing/2014/main" xmlns="" id="{EC2FE2D9-5042-504C-8AF9-2AE6A530EA35}"/>
              </a:ext>
            </a:extLst>
          </p:cNvPr>
          <p:cNvPicPr>
            <a:picLocks noChangeAspect="1"/>
          </p:cNvPicPr>
          <p:nvPr/>
        </p:nvPicPr>
        <p:blipFill>
          <a:blip r:embed="rId2"/>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120674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F5057E-FC02-604F-9D0E-DCC981BD7464}"/>
              </a:ext>
            </a:extLst>
          </p:cNvPr>
          <p:cNvSpPr>
            <a:spLocks noGrp="1"/>
          </p:cNvSpPr>
          <p:nvPr>
            <p:ph type="title"/>
          </p:nvPr>
        </p:nvSpPr>
        <p:spPr/>
        <p:txBody>
          <a:bodyPr/>
          <a:lstStyle/>
          <a:p>
            <a:r>
              <a:rPr lang="en-US" dirty="0"/>
              <a:t>Covid-19 at MUHC</a:t>
            </a:r>
          </a:p>
        </p:txBody>
      </p:sp>
      <p:sp>
        <p:nvSpPr>
          <p:cNvPr id="3" name="Content Placeholder 2">
            <a:extLst>
              <a:ext uri="{FF2B5EF4-FFF2-40B4-BE49-F238E27FC236}">
                <a16:creationId xmlns:a16="http://schemas.microsoft.com/office/drawing/2014/main" xmlns="" id="{BC6D37F0-AAE9-C341-905A-602A3046CC21}"/>
              </a:ext>
            </a:extLst>
          </p:cNvPr>
          <p:cNvSpPr>
            <a:spLocks noGrp="1"/>
          </p:cNvSpPr>
          <p:nvPr>
            <p:ph idx="1"/>
          </p:nvPr>
        </p:nvSpPr>
        <p:spPr/>
        <p:txBody>
          <a:bodyPr/>
          <a:lstStyle/>
          <a:p>
            <a:r>
              <a:rPr lang="en-US" dirty="0"/>
              <a:t>MUHC / Missouri Covid-19 Overview</a:t>
            </a:r>
          </a:p>
          <a:p>
            <a:r>
              <a:rPr lang="en-US" dirty="0"/>
              <a:t>Changes at MU</a:t>
            </a:r>
          </a:p>
          <a:p>
            <a:r>
              <a:rPr lang="en-US" dirty="0"/>
              <a:t>Cases – my personal experience so far</a:t>
            </a:r>
          </a:p>
          <a:p>
            <a:r>
              <a:rPr lang="en-US" dirty="0"/>
              <a:t>Future research</a:t>
            </a:r>
          </a:p>
          <a:p>
            <a:r>
              <a:rPr lang="en-US" dirty="0"/>
              <a:t>Questions?</a:t>
            </a:r>
          </a:p>
        </p:txBody>
      </p:sp>
      <p:pic>
        <p:nvPicPr>
          <p:cNvPr id="4" name="Picture 3">
            <a:extLst>
              <a:ext uri="{FF2B5EF4-FFF2-40B4-BE49-F238E27FC236}">
                <a16:creationId xmlns:a16="http://schemas.microsoft.com/office/drawing/2014/main" xmlns="" id="{FAC89CC1-6D12-F044-9202-41FACD03F5B5}"/>
              </a:ext>
            </a:extLst>
          </p:cNvPr>
          <p:cNvPicPr>
            <a:picLocks noChangeAspect="1"/>
          </p:cNvPicPr>
          <p:nvPr/>
        </p:nvPicPr>
        <p:blipFill>
          <a:blip r:embed="rId2"/>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323900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21471F-BC28-DB49-BE70-038E9B6DFAC2}"/>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xmlns="" id="{022B3590-4BD2-F74B-8B49-916076F9A695}"/>
              </a:ext>
            </a:extLst>
          </p:cNvPr>
          <p:cNvSpPr>
            <a:spLocks noGrp="1"/>
          </p:cNvSpPr>
          <p:nvPr>
            <p:ph idx="1"/>
          </p:nvPr>
        </p:nvSpPr>
        <p:spPr/>
        <p:txBody>
          <a:bodyPr/>
          <a:lstStyle/>
          <a:p>
            <a:r>
              <a:rPr lang="en-US" sz="1800" dirty="0"/>
              <a:t>IMPRESSION:</a:t>
            </a:r>
          </a:p>
          <a:p>
            <a:pPr marL="0" indent="0">
              <a:buNone/>
            </a:pPr>
            <a:r>
              <a:rPr lang="en-US" sz="1800" dirty="0"/>
              <a:t>Findings of interstitial and alveolar edema </a:t>
            </a:r>
          </a:p>
          <a:p>
            <a:pPr marL="0" indent="0">
              <a:buNone/>
            </a:pPr>
            <a:r>
              <a:rPr lang="en-US" sz="1800" dirty="0"/>
              <a:t>with scattered peripheral  lower lobe </a:t>
            </a:r>
          </a:p>
          <a:p>
            <a:pPr marL="0" indent="0">
              <a:buNone/>
            </a:pPr>
            <a:r>
              <a:rPr lang="en-US" sz="1800" dirty="0"/>
              <a:t>consolidations concerning for atypical viral </a:t>
            </a:r>
          </a:p>
          <a:p>
            <a:pPr marL="0" indent="0">
              <a:buNone/>
            </a:pPr>
            <a:r>
              <a:rPr lang="en-US" sz="1800" dirty="0"/>
              <a:t>infection   (including COVID-19).</a:t>
            </a:r>
          </a:p>
          <a:p>
            <a:endParaRPr lang="en-US" dirty="0"/>
          </a:p>
        </p:txBody>
      </p:sp>
      <p:pic>
        <p:nvPicPr>
          <p:cNvPr id="4" name="Picture 3">
            <a:extLst>
              <a:ext uri="{FF2B5EF4-FFF2-40B4-BE49-F238E27FC236}">
                <a16:creationId xmlns:a16="http://schemas.microsoft.com/office/drawing/2014/main" xmlns="" id="{461119A9-536C-C743-89BA-C0CFEA40EE8F}"/>
              </a:ext>
            </a:extLst>
          </p:cNvPr>
          <p:cNvPicPr>
            <a:picLocks noChangeAspect="1"/>
          </p:cNvPicPr>
          <p:nvPr/>
        </p:nvPicPr>
        <p:blipFill>
          <a:blip r:embed="rId2"/>
          <a:stretch>
            <a:fillRect/>
          </a:stretch>
        </p:blipFill>
        <p:spPr>
          <a:xfrm>
            <a:off x="5461398" y="1027906"/>
            <a:ext cx="6327539" cy="5355908"/>
          </a:xfrm>
          <a:prstGeom prst="rect">
            <a:avLst/>
          </a:prstGeom>
        </p:spPr>
      </p:pic>
    </p:spTree>
    <p:extLst>
      <p:ext uri="{BB962C8B-B14F-4D97-AF65-F5344CB8AC3E}">
        <p14:creationId xmlns:p14="http://schemas.microsoft.com/office/powerpoint/2010/main" val="1688821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CC8345-FE82-2045-97E4-05FE3395344A}"/>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xmlns="" id="{44809373-91CC-874B-A853-1E93A1F8D0F2}"/>
              </a:ext>
            </a:extLst>
          </p:cNvPr>
          <p:cNvSpPr>
            <a:spLocks noGrp="1"/>
          </p:cNvSpPr>
          <p:nvPr>
            <p:ph idx="1"/>
          </p:nvPr>
        </p:nvSpPr>
        <p:spPr/>
        <p:txBody>
          <a:bodyPr/>
          <a:lstStyle/>
          <a:p>
            <a:r>
              <a:rPr lang="en-US" dirty="0"/>
              <a:t>Respiratory rate up to 32 ultimately requiring intubation on day 2 </a:t>
            </a:r>
          </a:p>
        </p:txBody>
      </p:sp>
      <p:pic>
        <p:nvPicPr>
          <p:cNvPr id="4" name="Picture 3">
            <a:extLst>
              <a:ext uri="{FF2B5EF4-FFF2-40B4-BE49-F238E27FC236}">
                <a16:creationId xmlns:a16="http://schemas.microsoft.com/office/drawing/2014/main" xmlns="" id="{C1C82FD8-023C-D14B-AF46-560841691D58}"/>
              </a:ext>
            </a:extLst>
          </p:cNvPr>
          <p:cNvPicPr>
            <a:picLocks noChangeAspect="1"/>
          </p:cNvPicPr>
          <p:nvPr/>
        </p:nvPicPr>
        <p:blipFill>
          <a:blip r:embed="rId2"/>
          <a:stretch>
            <a:fillRect/>
          </a:stretch>
        </p:blipFill>
        <p:spPr>
          <a:xfrm>
            <a:off x="645165" y="2403154"/>
            <a:ext cx="7109030" cy="4454846"/>
          </a:xfrm>
          <a:prstGeom prst="rect">
            <a:avLst/>
          </a:prstGeom>
        </p:spPr>
      </p:pic>
      <p:pic>
        <p:nvPicPr>
          <p:cNvPr id="5" name="Picture 4">
            <a:extLst>
              <a:ext uri="{FF2B5EF4-FFF2-40B4-BE49-F238E27FC236}">
                <a16:creationId xmlns:a16="http://schemas.microsoft.com/office/drawing/2014/main" xmlns="" id="{FB0AEB98-A903-2C42-B2B9-2A29C0A4FDA3}"/>
              </a:ext>
            </a:extLst>
          </p:cNvPr>
          <p:cNvPicPr>
            <a:picLocks noChangeAspect="1"/>
          </p:cNvPicPr>
          <p:nvPr/>
        </p:nvPicPr>
        <p:blipFill>
          <a:blip r:embed="rId3"/>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80737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274BAA-69D7-224A-A029-B9D41FA29FAB}"/>
              </a:ext>
            </a:extLst>
          </p:cNvPr>
          <p:cNvSpPr>
            <a:spLocks noGrp="1"/>
          </p:cNvSpPr>
          <p:nvPr>
            <p:ph type="title"/>
          </p:nvPr>
        </p:nvSpPr>
        <p:spPr/>
        <p:txBody>
          <a:bodyPr/>
          <a:lstStyle/>
          <a:p>
            <a:r>
              <a:rPr lang="en-US" dirty="0"/>
              <a:t>Case 2</a:t>
            </a:r>
          </a:p>
        </p:txBody>
      </p:sp>
      <p:pic>
        <p:nvPicPr>
          <p:cNvPr id="4" name="Content Placeholder 3">
            <a:extLst>
              <a:ext uri="{FF2B5EF4-FFF2-40B4-BE49-F238E27FC236}">
                <a16:creationId xmlns:a16="http://schemas.microsoft.com/office/drawing/2014/main" xmlns="" id="{F5AC782A-EA76-E948-ADB8-5A3104A04CA7}"/>
              </a:ext>
            </a:extLst>
          </p:cNvPr>
          <p:cNvPicPr>
            <a:picLocks noGrp="1" noChangeAspect="1"/>
          </p:cNvPicPr>
          <p:nvPr>
            <p:ph idx="1"/>
          </p:nvPr>
        </p:nvPicPr>
        <p:blipFill>
          <a:blip r:embed="rId2"/>
          <a:stretch>
            <a:fillRect/>
          </a:stretch>
        </p:blipFill>
        <p:spPr>
          <a:xfrm>
            <a:off x="106527" y="1941145"/>
            <a:ext cx="5891809" cy="3733289"/>
          </a:xfrm>
          <a:prstGeom prst="rect">
            <a:avLst/>
          </a:prstGeom>
        </p:spPr>
      </p:pic>
      <p:pic>
        <p:nvPicPr>
          <p:cNvPr id="5" name="Picture 4">
            <a:extLst>
              <a:ext uri="{FF2B5EF4-FFF2-40B4-BE49-F238E27FC236}">
                <a16:creationId xmlns:a16="http://schemas.microsoft.com/office/drawing/2014/main" xmlns="" id="{E33D03E2-9B42-F64F-8B7B-19672CCFEFCA}"/>
              </a:ext>
            </a:extLst>
          </p:cNvPr>
          <p:cNvPicPr>
            <a:picLocks noChangeAspect="1"/>
          </p:cNvPicPr>
          <p:nvPr/>
        </p:nvPicPr>
        <p:blipFill>
          <a:blip r:embed="rId3"/>
          <a:stretch>
            <a:fillRect/>
          </a:stretch>
        </p:blipFill>
        <p:spPr>
          <a:xfrm>
            <a:off x="6096000" y="1222684"/>
            <a:ext cx="5789304" cy="3733290"/>
          </a:xfrm>
          <a:prstGeom prst="rect">
            <a:avLst/>
          </a:prstGeom>
        </p:spPr>
      </p:pic>
      <p:pic>
        <p:nvPicPr>
          <p:cNvPr id="6" name="Picture 5">
            <a:extLst>
              <a:ext uri="{FF2B5EF4-FFF2-40B4-BE49-F238E27FC236}">
                <a16:creationId xmlns:a16="http://schemas.microsoft.com/office/drawing/2014/main" xmlns="" id="{B0A163B2-F139-FD47-B5CA-FDDFF512215A}"/>
              </a:ext>
            </a:extLst>
          </p:cNvPr>
          <p:cNvPicPr>
            <a:picLocks noChangeAspect="1"/>
          </p:cNvPicPr>
          <p:nvPr/>
        </p:nvPicPr>
        <p:blipFill>
          <a:blip r:embed="rId4"/>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2630479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4103BA-7590-564E-A293-5A228EDED63B}"/>
              </a:ext>
            </a:extLst>
          </p:cNvPr>
          <p:cNvSpPr>
            <a:spLocks noGrp="1"/>
          </p:cNvSpPr>
          <p:nvPr>
            <p:ph type="title"/>
          </p:nvPr>
        </p:nvSpPr>
        <p:spPr/>
        <p:txBody>
          <a:bodyPr/>
          <a:lstStyle/>
          <a:p>
            <a:r>
              <a:rPr lang="en-US" dirty="0"/>
              <a:t>Case 2</a:t>
            </a:r>
          </a:p>
        </p:txBody>
      </p:sp>
      <p:pic>
        <p:nvPicPr>
          <p:cNvPr id="4" name="Content Placeholder 3">
            <a:extLst>
              <a:ext uri="{FF2B5EF4-FFF2-40B4-BE49-F238E27FC236}">
                <a16:creationId xmlns:a16="http://schemas.microsoft.com/office/drawing/2014/main" xmlns="" id="{78754905-CCF5-B343-AA1F-19BF6D24A1F0}"/>
              </a:ext>
            </a:extLst>
          </p:cNvPr>
          <p:cNvPicPr>
            <a:picLocks noGrp="1" noChangeAspect="1"/>
          </p:cNvPicPr>
          <p:nvPr>
            <p:ph idx="1"/>
          </p:nvPr>
        </p:nvPicPr>
        <p:blipFill>
          <a:blip r:embed="rId2"/>
          <a:stretch>
            <a:fillRect/>
          </a:stretch>
        </p:blipFill>
        <p:spPr>
          <a:xfrm>
            <a:off x="315699" y="1567662"/>
            <a:ext cx="5780301" cy="3722676"/>
          </a:xfrm>
          <a:prstGeom prst="rect">
            <a:avLst/>
          </a:prstGeom>
        </p:spPr>
      </p:pic>
      <p:pic>
        <p:nvPicPr>
          <p:cNvPr id="5" name="Picture 4">
            <a:extLst>
              <a:ext uri="{FF2B5EF4-FFF2-40B4-BE49-F238E27FC236}">
                <a16:creationId xmlns:a16="http://schemas.microsoft.com/office/drawing/2014/main" xmlns="" id="{5EA20CD1-3BF7-B34B-B09F-E349A70DB423}"/>
              </a:ext>
            </a:extLst>
          </p:cNvPr>
          <p:cNvPicPr>
            <a:picLocks noChangeAspect="1"/>
          </p:cNvPicPr>
          <p:nvPr/>
        </p:nvPicPr>
        <p:blipFill>
          <a:blip r:embed="rId3"/>
          <a:stretch>
            <a:fillRect/>
          </a:stretch>
        </p:blipFill>
        <p:spPr>
          <a:xfrm>
            <a:off x="6311735" y="174056"/>
            <a:ext cx="3746692" cy="3410904"/>
          </a:xfrm>
          <a:prstGeom prst="rect">
            <a:avLst/>
          </a:prstGeom>
        </p:spPr>
      </p:pic>
      <p:pic>
        <p:nvPicPr>
          <p:cNvPr id="6" name="Picture 5">
            <a:extLst>
              <a:ext uri="{FF2B5EF4-FFF2-40B4-BE49-F238E27FC236}">
                <a16:creationId xmlns:a16="http://schemas.microsoft.com/office/drawing/2014/main" xmlns="" id="{FFB40631-C699-144A-85DB-D2AA1B0F6A2D}"/>
              </a:ext>
            </a:extLst>
          </p:cNvPr>
          <p:cNvPicPr>
            <a:picLocks noChangeAspect="1"/>
          </p:cNvPicPr>
          <p:nvPr/>
        </p:nvPicPr>
        <p:blipFill>
          <a:blip r:embed="rId4"/>
          <a:stretch>
            <a:fillRect/>
          </a:stretch>
        </p:blipFill>
        <p:spPr>
          <a:xfrm>
            <a:off x="8236869" y="3273040"/>
            <a:ext cx="3643115" cy="3410904"/>
          </a:xfrm>
          <a:prstGeom prst="rect">
            <a:avLst/>
          </a:prstGeom>
        </p:spPr>
      </p:pic>
      <p:cxnSp>
        <p:nvCxnSpPr>
          <p:cNvPr id="8" name="Elbow Connector 7">
            <a:extLst>
              <a:ext uri="{FF2B5EF4-FFF2-40B4-BE49-F238E27FC236}">
                <a16:creationId xmlns:a16="http://schemas.microsoft.com/office/drawing/2014/main" xmlns="" id="{EE8D85FA-0204-4C4F-8D9E-5C108641D4A5}"/>
              </a:ext>
            </a:extLst>
          </p:cNvPr>
          <p:cNvCxnSpPr/>
          <p:nvPr/>
        </p:nvCxnSpPr>
        <p:spPr>
          <a:xfrm>
            <a:off x="6946710" y="3584960"/>
            <a:ext cx="1238371" cy="1055279"/>
          </a:xfrm>
          <a:prstGeom prst="bentConnector3">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61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A31B5A-AA7D-8A42-B056-013A7860148D}"/>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xmlns="" id="{067E97A6-59DC-1A4E-B991-2F648461C14A}"/>
              </a:ext>
            </a:extLst>
          </p:cNvPr>
          <p:cNvSpPr>
            <a:spLocks noGrp="1"/>
          </p:cNvSpPr>
          <p:nvPr>
            <p:ph idx="1"/>
          </p:nvPr>
        </p:nvSpPr>
        <p:spPr/>
        <p:txBody>
          <a:bodyPr/>
          <a:lstStyle/>
          <a:p>
            <a:r>
              <a:rPr lang="en-US" dirty="0"/>
              <a:t>Usual ARDS care</a:t>
            </a:r>
          </a:p>
          <a:p>
            <a:r>
              <a:rPr lang="en-US" dirty="0"/>
              <a:t>Received hydroxychloroquine x 5 days</a:t>
            </a:r>
          </a:p>
          <a:p>
            <a:r>
              <a:rPr lang="en-US" dirty="0"/>
              <a:t>Extubated on day 14</a:t>
            </a:r>
          </a:p>
          <a:p>
            <a:r>
              <a:rPr lang="en-US" dirty="0"/>
              <a:t>ICU delirium </a:t>
            </a:r>
          </a:p>
          <a:p>
            <a:r>
              <a:rPr lang="en-US" dirty="0"/>
              <a:t>Eventually discharged to home on 4/16 (length of stay 26 days)</a:t>
            </a:r>
          </a:p>
          <a:p>
            <a:r>
              <a:rPr lang="en-US" dirty="0" err="1"/>
              <a:t>Covid</a:t>
            </a:r>
            <a:r>
              <a:rPr lang="en-US" dirty="0"/>
              <a:t> testing remained positive on 4/15, most recent</a:t>
            </a:r>
          </a:p>
        </p:txBody>
      </p:sp>
      <p:pic>
        <p:nvPicPr>
          <p:cNvPr id="4" name="Picture 3">
            <a:extLst>
              <a:ext uri="{FF2B5EF4-FFF2-40B4-BE49-F238E27FC236}">
                <a16:creationId xmlns:a16="http://schemas.microsoft.com/office/drawing/2014/main" xmlns="" id="{AB5B3761-B0C6-7E43-99FC-5D0EC5626410}"/>
              </a:ext>
            </a:extLst>
          </p:cNvPr>
          <p:cNvPicPr>
            <a:picLocks noChangeAspect="1"/>
          </p:cNvPicPr>
          <p:nvPr/>
        </p:nvPicPr>
        <p:blipFill>
          <a:blip r:embed="rId2"/>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3469344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A27DAA-BC19-974A-9D8D-A28A4BD27F3E}"/>
              </a:ext>
            </a:extLst>
          </p:cNvPr>
          <p:cNvSpPr>
            <a:spLocks noGrp="1"/>
          </p:cNvSpPr>
          <p:nvPr>
            <p:ph type="title"/>
          </p:nvPr>
        </p:nvSpPr>
        <p:spPr/>
        <p:txBody>
          <a:bodyPr/>
          <a:lstStyle/>
          <a:p>
            <a:r>
              <a:rPr lang="en-US" dirty="0"/>
              <a:t>Other Selected Cases </a:t>
            </a:r>
          </a:p>
        </p:txBody>
      </p:sp>
      <p:sp>
        <p:nvSpPr>
          <p:cNvPr id="3" name="Content Placeholder 2">
            <a:extLst>
              <a:ext uri="{FF2B5EF4-FFF2-40B4-BE49-F238E27FC236}">
                <a16:creationId xmlns:a16="http://schemas.microsoft.com/office/drawing/2014/main" xmlns="" id="{471EB1FD-58A0-9F47-AA2B-E3DCC93B2271}"/>
              </a:ext>
            </a:extLst>
          </p:cNvPr>
          <p:cNvSpPr>
            <a:spLocks noGrp="1"/>
          </p:cNvSpPr>
          <p:nvPr>
            <p:ph idx="1"/>
          </p:nvPr>
        </p:nvSpPr>
        <p:spPr/>
        <p:txBody>
          <a:bodyPr>
            <a:normAutofit fontScale="92500" lnSpcReduction="10000"/>
          </a:bodyPr>
          <a:lstStyle/>
          <a:p>
            <a:r>
              <a:rPr lang="en-US" dirty="0"/>
              <a:t>61 y/o F, no major comorbidities, positive on 3/20; admitted 3/22 – 3/26, minimal O2 requirements. Got HCQ x 5 days. </a:t>
            </a:r>
          </a:p>
          <a:p>
            <a:pPr lvl="1"/>
            <a:r>
              <a:rPr lang="en-US" dirty="0"/>
              <a:t>Follow up phone call 4/20 doing well, still with fatigue and mild nasal congestion. </a:t>
            </a:r>
            <a:r>
              <a:rPr lang="en-US" dirty="0" err="1"/>
              <a:t>Covid</a:t>
            </a:r>
            <a:r>
              <a:rPr lang="en-US" dirty="0"/>
              <a:t> testing remains positive, last checked 4/17.</a:t>
            </a:r>
          </a:p>
          <a:p>
            <a:pPr lvl="1"/>
            <a:r>
              <a:rPr lang="en-US" dirty="0"/>
              <a:t>Will follow up for plasma donation</a:t>
            </a:r>
          </a:p>
          <a:p>
            <a:r>
              <a:rPr lang="en-US" dirty="0"/>
              <a:t>28 y/o female with obesity, PCOS, recently placed on oral contraceptive. Admitted with acute hypoxia (on 2-4L O2), + </a:t>
            </a:r>
            <a:r>
              <a:rPr lang="en-US" dirty="0" err="1"/>
              <a:t>Covid</a:t>
            </a:r>
            <a:r>
              <a:rPr lang="en-US" dirty="0"/>
              <a:t> on 4/1, also with acute bilateral pulmonary emboli. Did well. Discharged 4/5. </a:t>
            </a:r>
          </a:p>
          <a:p>
            <a:pPr lvl="1"/>
            <a:r>
              <a:rPr lang="en-US" dirty="0"/>
              <a:t>Telehealth follow up last week, significantly improved</a:t>
            </a:r>
          </a:p>
          <a:p>
            <a:pPr lvl="1"/>
            <a:r>
              <a:rPr lang="en-US" dirty="0"/>
              <a:t>Declined hydroxychloroquine treatment in hospital</a:t>
            </a:r>
          </a:p>
          <a:p>
            <a:pPr lvl="1"/>
            <a:r>
              <a:rPr lang="en-US" dirty="0"/>
              <a:t>Treated PE with Xarelto</a:t>
            </a:r>
          </a:p>
          <a:p>
            <a:pPr lvl="1"/>
            <a:r>
              <a:rPr lang="en-US" dirty="0"/>
              <a:t>Will follow up for plasma donation</a:t>
            </a:r>
          </a:p>
        </p:txBody>
      </p:sp>
      <p:pic>
        <p:nvPicPr>
          <p:cNvPr id="4" name="Picture 3">
            <a:extLst>
              <a:ext uri="{FF2B5EF4-FFF2-40B4-BE49-F238E27FC236}">
                <a16:creationId xmlns:a16="http://schemas.microsoft.com/office/drawing/2014/main" xmlns="" id="{3612E27C-18C6-104C-AC38-5B487A48371F}"/>
              </a:ext>
            </a:extLst>
          </p:cNvPr>
          <p:cNvPicPr>
            <a:picLocks noChangeAspect="1"/>
          </p:cNvPicPr>
          <p:nvPr/>
        </p:nvPicPr>
        <p:blipFill>
          <a:blip r:embed="rId2"/>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1547167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7D798-9C12-0D43-BD90-3D4FCB4F6CEA}"/>
              </a:ext>
            </a:extLst>
          </p:cNvPr>
          <p:cNvSpPr>
            <a:spLocks noGrp="1"/>
          </p:cNvSpPr>
          <p:nvPr>
            <p:ph type="title"/>
          </p:nvPr>
        </p:nvSpPr>
        <p:spPr/>
        <p:txBody>
          <a:bodyPr/>
          <a:lstStyle/>
          <a:p>
            <a:r>
              <a:rPr lang="en-US" dirty="0"/>
              <a:t>Other Selected Cases</a:t>
            </a:r>
          </a:p>
        </p:txBody>
      </p:sp>
      <p:sp>
        <p:nvSpPr>
          <p:cNvPr id="3" name="Content Placeholder 2">
            <a:extLst>
              <a:ext uri="{FF2B5EF4-FFF2-40B4-BE49-F238E27FC236}">
                <a16:creationId xmlns:a16="http://schemas.microsoft.com/office/drawing/2014/main" xmlns="" id="{CB54A97A-6024-744D-9290-21CD3AC2222C}"/>
              </a:ext>
            </a:extLst>
          </p:cNvPr>
          <p:cNvSpPr>
            <a:spLocks noGrp="1"/>
          </p:cNvSpPr>
          <p:nvPr>
            <p:ph idx="1"/>
          </p:nvPr>
        </p:nvSpPr>
        <p:spPr/>
        <p:txBody>
          <a:bodyPr/>
          <a:lstStyle/>
          <a:p>
            <a:r>
              <a:rPr lang="en-US" dirty="0"/>
              <a:t>69 y/o male with extensive PMH. </a:t>
            </a:r>
            <a:r>
              <a:rPr lang="en-US" dirty="0" err="1"/>
              <a:t>Covid</a:t>
            </a:r>
            <a:r>
              <a:rPr lang="en-US" dirty="0"/>
              <a:t> 19 + Legionella co-infection, ARDS, DKA, NSTEMI type II, renal failure. Expired after declining intubation, transitioned to inpatient hospice. </a:t>
            </a:r>
          </a:p>
          <a:p>
            <a:r>
              <a:rPr lang="en-US" dirty="0"/>
              <a:t>49 y/o male with DM, HTN, admitted 4/12 </a:t>
            </a:r>
            <a:r>
              <a:rPr lang="en-US" dirty="0" err="1"/>
              <a:t>Covid</a:t>
            </a:r>
            <a:r>
              <a:rPr lang="en-US" dirty="0"/>
              <a:t> +, completed 5 day course of hydroxychloroquine. Decompensated requiring intubation 4/19, CXR worsening, inflammatory markers up, IL6 = 83. Planning tocilizumab. </a:t>
            </a:r>
          </a:p>
          <a:p>
            <a:r>
              <a:rPr lang="en-US" dirty="0"/>
              <a:t>Multiple others with mild illnesses managed at home, or briefly on the medical floor. </a:t>
            </a:r>
          </a:p>
        </p:txBody>
      </p:sp>
      <p:pic>
        <p:nvPicPr>
          <p:cNvPr id="4" name="Picture 3">
            <a:extLst>
              <a:ext uri="{FF2B5EF4-FFF2-40B4-BE49-F238E27FC236}">
                <a16:creationId xmlns:a16="http://schemas.microsoft.com/office/drawing/2014/main" xmlns="" id="{734C1634-88E3-DA41-A99C-BDF617B42834}"/>
              </a:ext>
            </a:extLst>
          </p:cNvPr>
          <p:cNvPicPr>
            <a:picLocks noChangeAspect="1"/>
          </p:cNvPicPr>
          <p:nvPr/>
        </p:nvPicPr>
        <p:blipFill>
          <a:blip r:embed="rId2"/>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467310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50BDF6-5695-A04C-9D90-EC67A17D98AC}"/>
              </a:ext>
            </a:extLst>
          </p:cNvPr>
          <p:cNvSpPr>
            <a:spLocks noGrp="1"/>
          </p:cNvSpPr>
          <p:nvPr>
            <p:ph type="title"/>
          </p:nvPr>
        </p:nvSpPr>
        <p:spPr/>
        <p:txBody>
          <a:bodyPr/>
          <a:lstStyle/>
          <a:p>
            <a:r>
              <a:rPr lang="en-US" dirty="0"/>
              <a:t>MUHC Observational Data </a:t>
            </a:r>
          </a:p>
        </p:txBody>
      </p:sp>
      <p:pic>
        <p:nvPicPr>
          <p:cNvPr id="4" name="Content Placeholder 3">
            <a:extLst>
              <a:ext uri="{FF2B5EF4-FFF2-40B4-BE49-F238E27FC236}">
                <a16:creationId xmlns:a16="http://schemas.microsoft.com/office/drawing/2014/main" xmlns="" id="{D56278F5-41A5-C24D-9D9E-EA8B6A61B282}"/>
              </a:ext>
            </a:extLst>
          </p:cNvPr>
          <p:cNvPicPr>
            <a:picLocks noGrp="1" noChangeAspect="1"/>
          </p:cNvPicPr>
          <p:nvPr>
            <p:ph idx="1"/>
          </p:nvPr>
        </p:nvPicPr>
        <p:blipFill>
          <a:blip r:embed="rId2"/>
          <a:stretch>
            <a:fillRect/>
          </a:stretch>
        </p:blipFill>
        <p:spPr>
          <a:xfrm>
            <a:off x="1596789" y="1511727"/>
            <a:ext cx="8759354" cy="4829264"/>
          </a:xfrm>
          <a:prstGeom prst="rect">
            <a:avLst/>
          </a:prstGeom>
        </p:spPr>
      </p:pic>
    </p:spTree>
    <p:extLst>
      <p:ext uri="{BB962C8B-B14F-4D97-AF65-F5344CB8AC3E}">
        <p14:creationId xmlns:p14="http://schemas.microsoft.com/office/powerpoint/2010/main" val="711599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FA4676-9833-5544-9A72-4442AA547644}"/>
              </a:ext>
            </a:extLst>
          </p:cNvPr>
          <p:cNvSpPr>
            <a:spLocks noGrp="1"/>
          </p:cNvSpPr>
          <p:nvPr>
            <p:ph type="title"/>
          </p:nvPr>
        </p:nvSpPr>
        <p:spPr/>
        <p:txBody>
          <a:bodyPr/>
          <a:lstStyle/>
          <a:p>
            <a:r>
              <a:rPr lang="en-US" dirty="0"/>
              <a:t>MUHC Observational Data</a:t>
            </a:r>
          </a:p>
        </p:txBody>
      </p:sp>
      <p:sp>
        <p:nvSpPr>
          <p:cNvPr id="3" name="Content Placeholder 2">
            <a:extLst>
              <a:ext uri="{FF2B5EF4-FFF2-40B4-BE49-F238E27FC236}">
                <a16:creationId xmlns:a16="http://schemas.microsoft.com/office/drawing/2014/main" xmlns="" id="{E5910A7B-57D7-2443-A424-1F0BD59F0E72}"/>
              </a:ext>
            </a:extLst>
          </p:cNvPr>
          <p:cNvSpPr>
            <a:spLocks noGrp="1"/>
          </p:cNvSpPr>
          <p:nvPr>
            <p:ph idx="1"/>
          </p:nvPr>
        </p:nvSpPr>
        <p:spPr/>
        <p:txBody>
          <a:bodyPr>
            <a:normAutofit fontScale="92500" lnSpcReduction="10000"/>
          </a:bodyPr>
          <a:lstStyle/>
          <a:p>
            <a:r>
              <a:rPr lang="en-US" dirty="0"/>
              <a:t>Time from symptom onset to first positive test</a:t>
            </a:r>
          </a:p>
          <a:p>
            <a:pPr>
              <a:lnSpc>
                <a:spcPct val="120000"/>
              </a:lnSpc>
            </a:pPr>
            <a:r>
              <a:rPr lang="en-US" sz="2200" b="1" dirty="0"/>
              <a:t>104 TOTAL PATIENTS</a:t>
            </a:r>
          </a:p>
          <a:p>
            <a:pPr>
              <a:lnSpc>
                <a:spcPct val="120000"/>
              </a:lnSpc>
            </a:pPr>
            <a:endParaRPr lang="en-US" sz="2200" b="1" dirty="0"/>
          </a:p>
          <a:p>
            <a:pPr>
              <a:lnSpc>
                <a:spcPct val="120000"/>
              </a:lnSpc>
            </a:pPr>
            <a:r>
              <a:rPr lang="en-US" sz="2200" dirty="0"/>
              <a:t>26 patient's symptoms were</a:t>
            </a:r>
          </a:p>
          <a:p>
            <a:pPr marL="0" indent="0">
              <a:lnSpc>
                <a:spcPct val="120000"/>
              </a:lnSpc>
              <a:buNone/>
            </a:pPr>
            <a:r>
              <a:rPr lang="en-US" sz="2200" dirty="0"/>
              <a:t>unavailable or symptom onset date not </a:t>
            </a:r>
          </a:p>
          <a:p>
            <a:pPr marL="0" indent="0">
              <a:lnSpc>
                <a:spcPct val="120000"/>
              </a:lnSpc>
              <a:buNone/>
            </a:pPr>
            <a:r>
              <a:rPr lang="en-US" sz="2200" dirty="0"/>
              <a:t>documented</a:t>
            </a:r>
          </a:p>
          <a:p>
            <a:pPr>
              <a:lnSpc>
                <a:spcPct val="120000"/>
              </a:lnSpc>
            </a:pPr>
            <a:r>
              <a:rPr lang="en-US" sz="2200" dirty="0"/>
              <a:t>2 patients were initially negative </a:t>
            </a:r>
          </a:p>
          <a:p>
            <a:pPr marL="0" indent="0">
              <a:lnSpc>
                <a:spcPct val="120000"/>
              </a:lnSpc>
              <a:buNone/>
            </a:pPr>
            <a:r>
              <a:rPr lang="en-US" sz="2200" dirty="0"/>
              <a:t>(both 1 day after symptoms developed) </a:t>
            </a:r>
          </a:p>
          <a:p>
            <a:pPr marL="0" indent="0">
              <a:lnSpc>
                <a:spcPct val="120000"/>
              </a:lnSpc>
              <a:buNone/>
            </a:pPr>
            <a:r>
              <a:rPr lang="en-US" sz="2200" dirty="0"/>
              <a:t>to later turn positive on days 3 and 8</a:t>
            </a:r>
          </a:p>
          <a:p>
            <a:endParaRPr lang="en-US" dirty="0"/>
          </a:p>
        </p:txBody>
      </p:sp>
      <p:pic>
        <p:nvPicPr>
          <p:cNvPr id="4" name="Picture 3">
            <a:extLst>
              <a:ext uri="{FF2B5EF4-FFF2-40B4-BE49-F238E27FC236}">
                <a16:creationId xmlns:a16="http://schemas.microsoft.com/office/drawing/2014/main" xmlns="" id="{2698E8EC-2EAA-E240-830A-8C7477365415}"/>
              </a:ext>
            </a:extLst>
          </p:cNvPr>
          <p:cNvPicPr>
            <a:picLocks noChangeAspect="1"/>
          </p:cNvPicPr>
          <p:nvPr/>
        </p:nvPicPr>
        <p:blipFill>
          <a:blip r:embed="rId2"/>
          <a:stretch>
            <a:fillRect/>
          </a:stretch>
        </p:blipFill>
        <p:spPr>
          <a:xfrm>
            <a:off x="5854896" y="2112809"/>
            <a:ext cx="5755158" cy="3558606"/>
          </a:xfrm>
          <a:prstGeom prst="rect">
            <a:avLst/>
          </a:prstGeom>
        </p:spPr>
      </p:pic>
      <p:pic>
        <p:nvPicPr>
          <p:cNvPr id="5" name="Picture 4">
            <a:extLst>
              <a:ext uri="{FF2B5EF4-FFF2-40B4-BE49-F238E27FC236}">
                <a16:creationId xmlns:a16="http://schemas.microsoft.com/office/drawing/2014/main" xmlns="" id="{A9A217C5-8746-924F-8472-DE8235EF70A4}"/>
              </a:ext>
            </a:extLst>
          </p:cNvPr>
          <p:cNvPicPr>
            <a:picLocks noChangeAspect="1"/>
          </p:cNvPicPr>
          <p:nvPr/>
        </p:nvPicPr>
        <p:blipFill>
          <a:blip r:embed="rId3"/>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4158440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7E8E8E-A4DD-7342-B02C-3F436C896E1B}"/>
              </a:ext>
            </a:extLst>
          </p:cNvPr>
          <p:cNvSpPr>
            <a:spLocks noGrp="1"/>
          </p:cNvSpPr>
          <p:nvPr>
            <p:ph type="title"/>
          </p:nvPr>
        </p:nvSpPr>
        <p:spPr/>
        <p:txBody>
          <a:bodyPr/>
          <a:lstStyle/>
          <a:p>
            <a:r>
              <a:rPr lang="en-US" dirty="0"/>
              <a:t>MUHC Observational Data</a:t>
            </a:r>
          </a:p>
        </p:txBody>
      </p:sp>
      <p:pic>
        <p:nvPicPr>
          <p:cNvPr id="4" name="Content Placeholder 3">
            <a:extLst>
              <a:ext uri="{FF2B5EF4-FFF2-40B4-BE49-F238E27FC236}">
                <a16:creationId xmlns:a16="http://schemas.microsoft.com/office/drawing/2014/main" xmlns="" id="{FCCD9C7F-683B-7C49-BC49-F37A5B5CD389}"/>
              </a:ext>
            </a:extLst>
          </p:cNvPr>
          <p:cNvPicPr>
            <a:picLocks noGrp="1" noChangeAspect="1"/>
          </p:cNvPicPr>
          <p:nvPr>
            <p:ph idx="1"/>
          </p:nvPr>
        </p:nvPicPr>
        <p:blipFill>
          <a:blip r:embed="rId2"/>
          <a:stretch>
            <a:fillRect/>
          </a:stretch>
        </p:blipFill>
        <p:spPr>
          <a:xfrm>
            <a:off x="3302758" y="1690688"/>
            <a:ext cx="5052799" cy="4603661"/>
          </a:xfrm>
          <a:prstGeom prst="rect">
            <a:avLst/>
          </a:prstGeom>
        </p:spPr>
      </p:pic>
    </p:spTree>
    <p:extLst>
      <p:ext uri="{BB962C8B-B14F-4D97-AF65-F5344CB8AC3E}">
        <p14:creationId xmlns:p14="http://schemas.microsoft.com/office/powerpoint/2010/main" val="426628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A83BEA0-EE78-BB48-88CA-348A8A60CD25}"/>
              </a:ext>
            </a:extLst>
          </p:cNvPr>
          <p:cNvPicPr>
            <a:picLocks noChangeAspect="1"/>
          </p:cNvPicPr>
          <p:nvPr/>
        </p:nvPicPr>
        <p:blipFill>
          <a:blip r:embed="rId3"/>
          <a:stretch>
            <a:fillRect/>
          </a:stretch>
        </p:blipFill>
        <p:spPr>
          <a:xfrm>
            <a:off x="24791" y="0"/>
            <a:ext cx="12142418"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xmlns="" id="{36C67904-7F1C-1A4B-B96D-68A578EDF6F9}"/>
                  </a:ext>
                </a:extLst>
              </p14:cNvPr>
              <p14:cNvContentPartPr/>
              <p14:nvPr/>
            </p14:nvContentPartPr>
            <p14:xfrm>
              <a:off x="4117406" y="4831221"/>
              <a:ext cx="4065120" cy="1814400"/>
            </p14:xfrm>
          </p:contentPart>
        </mc:Choice>
        <mc:Fallback xmlns="">
          <p:pic>
            <p:nvPicPr>
              <p:cNvPr id="6" name="Ink 5">
                <a:extLst>
                  <a:ext uri="{FF2B5EF4-FFF2-40B4-BE49-F238E27FC236}">
                    <a16:creationId xmlns:a16="http://schemas.microsoft.com/office/drawing/2014/main" id="{36C67904-7F1C-1A4B-B96D-68A578EDF6F9}"/>
                  </a:ext>
                </a:extLst>
              </p:cNvPr>
              <p:cNvPicPr/>
              <p:nvPr/>
            </p:nvPicPr>
            <p:blipFill>
              <a:blip r:embed="rId5"/>
              <a:stretch>
                <a:fillRect/>
              </a:stretch>
            </p:blipFill>
            <p:spPr>
              <a:xfrm>
                <a:off x="4108766" y="4822581"/>
                <a:ext cx="4082760" cy="1832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6AEA71E9-38CC-3B4D-A50D-FA60173CA5BA}"/>
                  </a:ext>
                </a:extLst>
              </p14:cNvPr>
              <p14:cNvContentPartPr/>
              <p14:nvPr/>
            </p14:nvContentPartPr>
            <p14:xfrm>
              <a:off x="1064526" y="4414295"/>
              <a:ext cx="821434" cy="608376"/>
            </p14:xfrm>
          </p:contentPart>
        </mc:Choice>
        <mc:Fallback xmlns="">
          <p:pic>
            <p:nvPicPr>
              <p:cNvPr id="8" name="Ink 7">
                <a:extLst>
                  <a:ext uri="{FF2B5EF4-FFF2-40B4-BE49-F238E27FC236}">
                    <a16:creationId xmlns:a16="http://schemas.microsoft.com/office/drawing/2014/main" id="{6AEA71E9-38CC-3B4D-A50D-FA60173CA5BA}"/>
                  </a:ext>
                </a:extLst>
              </p:cNvPr>
              <p:cNvPicPr/>
              <p:nvPr/>
            </p:nvPicPr>
            <p:blipFill>
              <a:blip r:embed="rId7"/>
              <a:stretch>
                <a:fillRect/>
              </a:stretch>
            </p:blipFill>
            <p:spPr>
              <a:xfrm>
                <a:off x="1055527" y="4405295"/>
                <a:ext cx="839072" cy="62601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xmlns="" id="{992F5B0C-DBDA-E64B-A5A7-EAC46541BD55}"/>
                  </a:ext>
                </a:extLst>
              </p14:cNvPr>
              <p14:cNvContentPartPr/>
              <p14:nvPr/>
            </p14:nvContentPartPr>
            <p14:xfrm>
              <a:off x="1587326" y="5192661"/>
              <a:ext cx="1135080" cy="14040"/>
            </p14:xfrm>
          </p:contentPart>
        </mc:Choice>
        <mc:Fallback xmlns="">
          <p:pic>
            <p:nvPicPr>
              <p:cNvPr id="9" name="Ink 8">
                <a:extLst>
                  <a:ext uri="{FF2B5EF4-FFF2-40B4-BE49-F238E27FC236}">
                    <a16:creationId xmlns:a16="http://schemas.microsoft.com/office/drawing/2014/main" id="{992F5B0C-DBDA-E64B-A5A7-EAC46541BD55}"/>
                  </a:ext>
                </a:extLst>
              </p:cNvPr>
              <p:cNvPicPr/>
              <p:nvPr/>
            </p:nvPicPr>
            <p:blipFill>
              <a:blip r:embed="rId9"/>
              <a:stretch>
                <a:fillRect/>
              </a:stretch>
            </p:blipFill>
            <p:spPr>
              <a:xfrm>
                <a:off x="1578326" y="5184021"/>
                <a:ext cx="1152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xmlns="" id="{A98182CB-87CB-374C-93CC-DBB1DC707E7B}"/>
                  </a:ext>
                </a:extLst>
              </p14:cNvPr>
              <p14:cNvContentPartPr/>
              <p14:nvPr/>
            </p14:nvContentPartPr>
            <p14:xfrm>
              <a:off x="3431606" y="6101661"/>
              <a:ext cx="562680" cy="13680"/>
            </p14:xfrm>
          </p:contentPart>
        </mc:Choice>
        <mc:Fallback xmlns="">
          <p:pic>
            <p:nvPicPr>
              <p:cNvPr id="10" name="Ink 9">
                <a:extLst>
                  <a:ext uri="{FF2B5EF4-FFF2-40B4-BE49-F238E27FC236}">
                    <a16:creationId xmlns:a16="http://schemas.microsoft.com/office/drawing/2014/main" id="{A98182CB-87CB-374C-93CC-DBB1DC707E7B}"/>
                  </a:ext>
                </a:extLst>
              </p:cNvPr>
              <p:cNvPicPr/>
              <p:nvPr/>
            </p:nvPicPr>
            <p:blipFill>
              <a:blip r:embed="rId11"/>
              <a:stretch>
                <a:fillRect/>
              </a:stretch>
            </p:blipFill>
            <p:spPr>
              <a:xfrm>
                <a:off x="3422966" y="6093021"/>
                <a:ext cx="580320" cy="31320"/>
              </a:xfrm>
              <a:prstGeom prst="rect">
                <a:avLst/>
              </a:prstGeom>
            </p:spPr>
          </p:pic>
        </mc:Fallback>
      </mc:AlternateContent>
    </p:spTree>
    <p:extLst>
      <p:ext uri="{BB962C8B-B14F-4D97-AF65-F5344CB8AC3E}">
        <p14:creationId xmlns:p14="http://schemas.microsoft.com/office/powerpoint/2010/main" val="2268189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7172FD-AEF9-014E-BE88-D96E12E965E0}"/>
              </a:ext>
            </a:extLst>
          </p:cNvPr>
          <p:cNvSpPr>
            <a:spLocks noGrp="1"/>
          </p:cNvSpPr>
          <p:nvPr>
            <p:ph type="title"/>
          </p:nvPr>
        </p:nvSpPr>
        <p:spPr/>
        <p:txBody>
          <a:bodyPr/>
          <a:lstStyle/>
          <a:p>
            <a:r>
              <a:rPr lang="en-US" dirty="0"/>
              <a:t>MUHC Observational Data</a:t>
            </a:r>
          </a:p>
        </p:txBody>
      </p:sp>
      <p:pic>
        <p:nvPicPr>
          <p:cNvPr id="4" name="Content Placeholder 3">
            <a:extLst>
              <a:ext uri="{FF2B5EF4-FFF2-40B4-BE49-F238E27FC236}">
                <a16:creationId xmlns:a16="http://schemas.microsoft.com/office/drawing/2014/main" xmlns="" id="{B393A788-7963-254B-A1FB-276D4A85A894}"/>
              </a:ext>
            </a:extLst>
          </p:cNvPr>
          <p:cNvPicPr>
            <a:picLocks noGrp="1" noChangeAspect="1"/>
          </p:cNvPicPr>
          <p:nvPr>
            <p:ph idx="1"/>
          </p:nvPr>
        </p:nvPicPr>
        <p:blipFill>
          <a:blip r:embed="rId2"/>
          <a:stretch>
            <a:fillRect/>
          </a:stretch>
        </p:blipFill>
        <p:spPr>
          <a:xfrm>
            <a:off x="1386265" y="1470783"/>
            <a:ext cx="9419470" cy="5240908"/>
          </a:xfrm>
          <a:prstGeom prst="rect">
            <a:avLst/>
          </a:prstGeom>
        </p:spPr>
      </p:pic>
    </p:spTree>
    <p:extLst>
      <p:ext uri="{BB962C8B-B14F-4D97-AF65-F5344CB8AC3E}">
        <p14:creationId xmlns:p14="http://schemas.microsoft.com/office/powerpoint/2010/main" val="2409166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B02A8-C36C-EE44-922C-9ED1FB87E3AB}"/>
              </a:ext>
            </a:extLst>
          </p:cNvPr>
          <p:cNvSpPr>
            <a:spLocks noGrp="1"/>
          </p:cNvSpPr>
          <p:nvPr>
            <p:ph type="title"/>
          </p:nvPr>
        </p:nvSpPr>
        <p:spPr/>
        <p:txBody>
          <a:bodyPr/>
          <a:lstStyle/>
          <a:p>
            <a:r>
              <a:rPr lang="en-US" dirty="0"/>
              <a:t>Observations</a:t>
            </a:r>
            <a:br>
              <a:rPr lang="en-US" dirty="0"/>
            </a:br>
            <a:r>
              <a:rPr lang="en-US" sz="2000" dirty="0"/>
              <a:t>Disclaimer – my own thoughts</a:t>
            </a:r>
          </a:p>
        </p:txBody>
      </p:sp>
      <p:sp>
        <p:nvSpPr>
          <p:cNvPr id="3" name="Content Placeholder 2">
            <a:extLst>
              <a:ext uri="{FF2B5EF4-FFF2-40B4-BE49-F238E27FC236}">
                <a16:creationId xmlns:a16="http://schemas.microsoft.com/office/drawing/2014/main" xmlns="" id="{FEA498E2-D2FD-464C-8925-F9A20A4E41F2}"/>
              </a:ext>
            </a:extLst>
          </p:cNvPr>
          <p:cNvSpPr>
            <a:spLocks noGrp="1"/>
          </p:cNvSpPr>
          <p:nvPr>
            <p:ph idx="1"/>
          </p:nvPr>
        </p:nvSpPr>
        <p:spPr/>
        <p:txBody>
          <a:bodyPr>
            <a:normAutofit fontScale="92500" lnSpcReduction="20000"/>
          </a:bodyPr>
          <a:lstStyle/>
          <a:p>
            <a:r>
              <a:rPr lang="en-US" dirty="0"/>
              <a:t>Hydroxychloroquine – no significant noticeable benefit in the patients we have seen, though these are case by case and not in the setting of a controlled clinical trial</a:t>
            </a:r>
          </a:p>
          <a:p>
            <a:r>
              <a:rPr lang="en-US" dirty="0"/>
              <a:t>Significant monitoring required with HCQ – G6PD, QTc, electrolytes; some patients have declined after discussion of risks vs unproven benefits and I often agree with them</a:t>
            </a:r>
          </a:p>
          <a:p>
            <a:r>
              <a:rPr lang="en-US" dirty="0"/>
              <a:t>Tocilizumab – Not sure yet, trialing my first dose this week</a:t>
            </a:r>
          </a:p>
          <a:p>
            <a:r>
              <a:rPr lang="en-US" dirty="0"/>
              <a:t>No experience with </a:t>
            </a:r>
            <a:r>
              <a:rPr lang="en-US" dirty="0" err="1"/>
              <a:t>remdesivir</a:t>
            </a:r>
            <a:r>
              <a:rPr lang="en-US" dirty="0"/>
              <a:t>, unable to obtain</a:t>
            </a:r>
          </a:p>
          <a:p>
            <a:r>
              <a:rPr lang="en-US" dirty="0"/>
              <a:t>If severe infection, patients require lengthy intubation and prolonged admission</a:t>
            </a:r>
          </a:p>
          <a:p>
            <a:r>
              <a:rPr lang="en-US" dirty="0"/>
              <a:t>Repeat testing is positive for a prolonged duration in many patients, even those with milder infections</a:t>
            </a:r>
          </a:p>
          <a:p>
            <a:endParaRPr lang="en-US" dirty="0"/>
          </a:p>
        </p:txBody>
      </p:sp>
      <p:pic>
        <p:nvPicPr>
          <p:cNvPr id="4" name="Picture 3">
            <a:extLst>
              <a:ext uri="{FF2B5EF4-FFF2-40B4-BE49-F238E27FC236}">
                <a16:creationId xmlns:a16="http://schemas.microsoft.com/office/drawing/2014/main" xmlns="" id="{705E92E7-F0F2-4E4B-B1DA-5C34D9293770}"/>
              </a:ext>
            </a:extLst>
          </p:cNvPr>
          <p:cNvPicPr>
            <a:picLocks noChangeAspect="1"/>
          </p:cNvPicPr>
          <p:nvPr/>
        </p:nvPicPr>
        <p:blipFill>
          <a:blip r:embed="rId2"/>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3506593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586F0D-5C1C-C244-AC12-CC48D6917BA1}"/>
              </a:ext>
            </a:extLst>
          </p:cNvPr>
          <p:cNvSpPr>
            <a:spLocks noGrp="1"/>
          </p:cNvSpPr>
          <p:nvPr>
            <p:ph type="title"/>
          </p:nvPr>
        </p:nvSpPr>
        <p:spPr/>
        <p:txBody>
          <a:bodyPr/>
          <a:lstStyle/>
          <a:p>
            <a:r>
              <a:rPr lang="en-US" dirty="0"/>
              <a:t>Research</a:t>
            </a:r>
          </a:p>
        </p:txBody>
      </p:sp>
      <p:sp>
        <p:nvSpPr>
          <p:cNvPr id="3" name="Content Placeholder 2">
            <a:extLst>
              <a:ext uri="{FF2B5EF4-FFF2-40B4-BE49-F238E27FC236}">
                <a16:creationId xmlns:a16="http://schemas.microsoft.com/office/drawing/2014/main" xmlns="" id="{670352F1-067C-BD4D-996F-3FCFE78A30DA}"/>
              </a:ext>
            </a:extLst>
          </p:cNvPr>
          <p:cNvSpPr>
            <a:spLocks noGrp="1"/>
          </p:cNvSpPr>
          <p:nvPr>
            <p:ph idx="1"/>
          </p:nvPr>
        </p:nvSpPr>
        <p:spPr/>
        <p:txBody>
          <a:bodyPr/>
          <a:lstStyle/>
          <a:p>
            <a:r>
              <a:rPr lang="en-US" dirty="0"/>
              <a:t>MUHC </a:t>
            </a:r>
            <a:r>
              <a:rPr lang="en-US" dirty="0" err="1"/>
              <a:t>Covid</a:t>
            </a:r>
            <a:r>
              <a:rPr lang="en-US" dirty="0"/>
              <a:t> research on the horizon: </a:t>
            </a:r>
          </a:p>
          <a:p>
            <a:pPr lvl="1"/>
            <a:r>
              <a:rPr lang="en-US" dirty="0"/>
              <a:t>HCQ prophylaxis for healthcare workers</a:t>
            </a:r>
          </a:p>
          <a:p>
            <a:pPr lvl="1"/>
            <a:r>
              <a:rPr lang="en-US" dirty="0"/>
              <a:t>Convalescent plasma donation</a:t>
            </a:r>
          </a:p>
          <a:p>
            <a:pPr lvl="1"/>
            <a:r>
              <a:rPr lang="en-US" dirty="0"/>
              <a:t>Compiling registry for patients diagnosed with HIV and </a:t>
            </a:r>
            <a:r>
              <a:rPr lang="en-US" dirty="0" err="1"/>
              <a:t>Covid</a:t>
            </a:r>
            <a:r>
              <a:rPr lang="en-US" dirty="0"/>
              <a:t> 19</a:t>
            </a:r>
          </a:p>
          <a:p>
            <a:pPr lvl="1"/>
            <a:endParaRPr lang="en-US" dirty="0"/>
          </a:p>
          <a:p>
            <a:pPr lvl="1"/>
            <a:endParaRPr lang="en-US" dirty="0"/>
          </a:p>
          <a:p>
            <a:pPr lvl="1"/>
            <a:r>
              <a:rPr lang="en-US" dirty="0"/>
              <a:t>We are working (very hard) to get serological testing, but not yet available</a:t>
            </a:r>
          </a:p>
          <a:p>
            <a:pPr lvl="1"/>
            <a:endParaRPr lang="en-US" dirty="0"/>
          </a:p>
        </p:txBody>
      </p:sp>
      <p:pic>
        <p:nvPicPr>
          <p:cNvPr id="4" name="Picture 3">
            <a:extLst>
              <a:ext uri="{FF2B5EF4-FFF2-40B4-BE49-F238E27FC236}">
                <a16:creationId xmlns:a16="http://schemas.microsoft.com/office/drawing/2014/main" xmlns="" id="{FB44654C-C98D-FD4B-A8DB-88DE367F37B2}"/>
              </a:ext>
            </a:extLst>
          </p:cNvPr>
          <p:cNvPicPr>
            <a:picLocks noChangeAspect="1"/>
          </p:cNvPicPr>
          <p:nvPr/>
        </p:nvPicPr>
        <p:blipFill>
          <a:blip r:embed="rId2"/>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3933486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770AFD-FD0F-5A4F-99F4-D2FB2A96D529}"/>
              </a:ext>
            </a:extLst>
          </p:cNvPr>
          <p:cNvSpPr>
            <a:spLocks noGrp="1"/>
          </p:cNvSpPr>
          <p:nvPr>
            <p:ph type="title"/>
          </p:nvPr>
        </p:nvSpPr>
        <p:spPr/>
        <p:txBody>
          <a:bodyPr/>
          <a:lstStyle/>
          <a:p>
            <a:r>
              <a:rPr lang="en-US" dirty="0"/>
              <a:t>Convalescent Plasma Donation</a:t>
            </a:r>
          </a:p>
        </p:txBody>
      </p:sp>
      <p:sp>
        <p:nvSpPr>
          <p:cNvPr id="3" name="Content Placeholder 2">
            <a:extLst>
              <a:ext uri="{FF2B5EF4-FFF2-40B4-BE49-F238E27FC236}">
                <a16:creationId xmlns:a16="http://schemas.microsoft.com/office/drawing/2014/main" xmlns="" id="{C11D83B2-9815-254B-A40C-CCC34C1B5E6F}"/>
              </a:ext>
            </a:extLst>
          </p:cNvPr>
          <p:cNvSpPr>
            <a:spLocks noGrp="1"/>
          </p:cNvSpPr>
          <p:nvPr>
            <p:ph idx="1"/>
          </p:nvPr>
        </p:nvSpPr>
        <p:spPr/>
        <p:txBody>
          <a:bodyPr/>
          <a:lstStyle/>
          <a:p>
            <a:r>
              <a:rPr lang="en-US" dirty="0"/>
              <a:t>Dima </a:t>
            </a:r>
            <a:r>
              <a:rPr lang="en-US" dirty="0" err="1"/>
              <a:t>Dandachi</a:t>
            </a:r>
            <a:r>
              <a:rPr lang="en-US" dirty="0"/>
              <a:t>, MD – MUHC Infectious Diseases, principal investigator</a:t>
            </a:r>
          </a:p>
          <a:p>
            <a:r>
              <a:rPr lang="en-US" dirty="0">
                <a:hlinkClick r:id="rId2"/>
              </a:rPr>
              <a:t>https://www.muhealth.org/conditions-treatments/coronavirus/plasma</a:t>
            </a:r>
            <a:endParaRPr lang="en-US" dirty="0"/>
          </a:p>
          <a:p>
            <a:r>
              <a:rPr lang="en-US" dirty="0"/>
              <a:t>Eligibility: Previously positive </a:t>
            </a:r>
            <a:r>
              <a:rPr lang="en-US" dirty="0" err="1"/>
              <a:t>Covid</a:t>
            </a:r>
            <a:r>
              <a:rPr lang="en-US" dirty="0"/>
              <a:t> 19 test, 14 days symptom free, with subsequent negative test</a:t>
            </a:r>
          </a:p>
          <a:p>
            <a:r>
              <a:rPr lang="en-US" dirty="0"/>
              <a:t>Working with Red Cross to obtain plasma from local donors to be used locally for patients with severe </a:t>
            </a:r>
            <a:r>
              <a:rPr lang="en-US" dirty="0" err="1"/>
              <a:t>Covid</a:t>
            </a:r>
            <a:r>
              <a:rPr lang="en-US" dirty="0"/>
              <a:t> 19 infection</a:t>
            </a:r>
          </a:p>
          <a:p>
            <a:r>
              <a:rPr lang="en-US" dirty="0"/>
              <a:t>Most patients are willing to donate if asked</a:t>
            </a:r>
          </a:p>
        </p:txBody>
      </p:sp>
      <p:pic>
        <p:nvPicPr>
          <p:cNvPr id="4" name="Picture 3">
            <a:extLst>
              <a:ext uri="{FF2B5EF4-FFF2-40B4-BE49-F238E27FC236}">
                <a16:creationId xmlns:a16="http://schemas.microsoft.com/office/drawing/2014/main" xmlns="" id="{2F38678A-F1AD-2F48-A0E0-853822239633}"/>
              </a:ext>
            </a:extLst>
          </p:cNvPr>
          <p:cNvPicPr>
            <a:picLocks noChangeAspect="1"/>
          </p:cNvPicPr>
          <p:nvPr/>
        </p:nvPicPr>
        <p:blipFill>
          <a:blip r:embed="rId3"/>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21696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4530866-FE6F-FF48-9865-415737AE2A93}"/>
              </a:ext>
            </a:extLst>
          </p:cNvPr>
          <p:cNvPicPr>
            <a:picLocks noChangeAspect="1"/>
          </p:cNvPicPr>
          <p:nvPr/>
        </p:nvPicPr>
        <p:blipFill>
          <a:blip r:embed="rId2"/>
          <a:stretch>
            <a:fillRect/>
          </a:stretch>
        </p:blipFill>
        <p:spPr>
          <a:xfrm>
            <a:off x="33809" y="0"/>
            <a:ext cx="12124382"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D7E89E48-7714-514A-BE08-810820CC9D45}"/>
                  </a:ext>
                </a:extLst>
              </p14:cNvPr>
              <p14:cNvContentPartPr/>
              <p14:nvPr/>
            </p14:nvContentPartPr>
            <p14:xfrm>
              <a:off x="8681486" y="3918981"/>
              <a:ext cx="766800" cy="1262880"/>
            </p14:xfrm>
          </p:contentPart>
        </mc:Choice>
        <mc:Fallback xmlns="">
          <p:pic>
            <p:nvPicPr>
              <p:cNvPr id="5" name="Ink 4">
                <a:extLst>
                  <a:ext uri="{FF2B5EF4-FFF2-40B4-BE49-F238E27FC236}">
                    <a16:creationId xmlns:a16="http://schemas.microsoft.com/office/drawing/2014/main" id="{D7E89E48-7714-514A-BE08-810820CC9D45}"/>
                  </a:ext>
                </a:extLst>
              </p:cNvPr>
              <p:cNvPicPr/>
              <p:nvPr/>
            </p:nvPicPr>
            <p:blipFill>
              <a:blip r:embed="rId4"/>
              <a:stretch>
                <a:fillRect/>
              </a:stretch>
            </p:blipFill>
            <p:spPr>
              <a:xfrm>
                <a:off x="8672486" y="3909981"/>
                <a:ext cx="784440" cy="1280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xmlns="" id="{C5ADB33D-D461-194A-AB21-6F1864D41D4F}"/>
                  </a:ext>
                </a:extLst>
              </p14:cNvPr>
              <p14:cNvContentPartPr/>
              <p14:nvPr/>
            </p14:nvContentPartPr>
            <p14:xfrm>
              <a:off x="1962086" y="2838621"/>
              <a:ext cx="923040" cy="336240"/>
            </p14:xfrm>
          </p:contentPart>
        </mc:Choice>
        <mc:Fallback xmlns="">
          <p:pic>
            <p:nvPicPr>
              <p:cNvPr id="6" name="Ink 5">
                <a:extLst>
                  <a:ext uri="{FF2B5EF4-FFF2-40B4-BE49-F238E27FC236}">
                    <a16:creationId xmlns:a16="http://schemas.microsoft.com/office/drawing/2014/main" id="{C5ADB33D-D461-194A-AB21-6F1864D41D4F}"/>
                  </a:ext>
                </a:extLst>
              </p:cNvPr>
              <p:cNvPicPr/>
              <p:nvPr/>
            </p:nvPicPr>
            <p:blipFill>
              <a:blip r:embed="rId6"/>
              <a:stretch>
                <a:fillRect/>
              </a:stretch>
            </p:blipFill>
            <p:spPr>
              <a:xfrm>
                <a:off x="1953086" y="2829621"/>
                <a:ext cx="940680" cy="353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7">
            <p14:nvContentPartPr>
              <p14:cNvPr id="7" name="Ink 6">
                <a:extLst>
                  <a:ext uri="{FF2B5EF4-FFF2-40B4-BE49-F238E27FC236}">
                    <a16:creationId xmlns:a16="http://schemas.microsoft.com/office/drawing/2014/main" id="{F44949B8-EBAD-6D4C-9954-ABDB6E87DF0D}"/>
                  </a:ext>
                </a:extLst>
              </p14:cNvPr>
              <p14:cNvContentPartPr/>
              <p14:nvPr/>
            </p14:nvContentPartPr>
            <p14:xfrm>
              <a:off x="1009886" y="4550421"/>
              <a:ext cx="3037320" cy="773640"/>
            </p14:xfrm>
          </p:contentPart>
        </mc:Choice>
        <mc:Fallback>
          <p:pic>
            <p:nvPicPr>
              <p:cNvPr id="7" name="Ink 6">
                <a:extLst>
                  <a:ext uri="{FF2B5EF4-FFF2-40B4-BE49-F238E27FC236}">
                    <a16:creationId xmlns:a16="http://schemas.microsoft.com/office/drawing/2014/main" xmlns="" xmlns:aink="http://schemas.microsoft.com/office/drawing/2016/ink" xmlns:p14="http://schemas.microsoft.com/office/powerpoint/2010/main" id="{F44949B8-EBAD-6D4C-9954-ABDB6E87DF0D}"/>
                  </a:ext>
                </a:extLst>
              </p:cNvPr>
              <p:cNvPicPr/>
              <p:nvPr/>
            </p:nvPicPr>
            <p:blipFill>
              <a:blip r:embed="rId8"/>
              <a:stretch>
                <a:fillRect/>
              </a:stretch>
            </p:blipFill>
            <p:spPr>
              <a:xfrm>
                <a:off x="992246" y="4532781"/>
                <a:ext cx="3072960" cy="809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9">
            <p14:nvContentPartPr>
              <p14:cNvPr id="8" name="Ink 7">
                <a:extLst>
                  <a:ext uri="{FF2B5EF4-FFF2-40B4-BE49-F238E27FC236}">
                    <a16:creationId xmlns:a16="http://schemas.microsoft.com/office/drawing/2014/main" id="{146B6A1E-113F-084C-87B6-6BA16B213626}"/>
                  </a:ext>
                </a:extLst>
              </p14:cNvPr>
              <p14:cNvContentPartPr/>
              <p14:nvPr/>
            </p14:nvContentPartPr>
            <p14:xfrm>
              <a:off x="3378326" y="5344221"/>
              <a:ext cx="668880" cy="102240"/>
            </p14:xfrm>
          </p:contentPart>
        </mc:Choice>
        <mc:Fallback>
          <p:pic>
            <p:nvPicPr>
              <p:cNvPr id="8" name="Ink 7">
                <a:extLst>
                  <a:ext uri="{FF2B5EF4-FFF2-40B4-BE49-F238E27FC236}">
                    <a16:creationId xmlns:a16="http://schemas.microsoft.com/office/drawing/2014/main" xmlns="" xmlns:aink="http://schemas.microsoft.com/office/drawing/2016/ink" xmlns:p14="http://schemas.microsoft.com/office/powerpoint/2010/main" id="{146B6A1E-113F-084C-87B6-6BA16B213626}"/>
                  </a:ext>
                </a:extLst>
              </p:cNvPr>
              <p:cNvPicPr/>
              <p:nvPr/>
            </p:nvPicPr>
            <p:blipFill>
              <a:blip r:embed="rId10"/>
              <a:stretch>
                <a:fillRect/>
              </a:stretch>
            </p:blipFill>
            <p:spPr>
              <a:xfrm>
                <a:off x="3360686" y="5326221"/>
                <a:ext cx="704520" cy="137880"/>
              </a:xfrm>
              <a:prstGeom prst="rect">
                <a:avLst/>
              </a:prstGeom>
            </p:spPr>
          </p:pic>
        </mc:Fallback>
      </mc:AlternateContent>
      <p:sp>
        <p:nvSpPr>
          <p:cNvPr id="9" name="TextBox 8">
            <a:extLst>
              <a:ext uri="{FF2B5EF4-FFF2-40B4-BE49-F238E27FC236}">
                <a16:creationId xmlns:a16="http://schemas.microsoft.com/office/drawing/2014/main" xmlns="" id="{0CFA7828-D977-D24A-8644-E9F0C53B5F1E}"/>
              </a:ext>
            </a:extLst>
          </p:cNvPr>
          <p:cNvSpPr txBox="1"/>
          <p:nvPr/>
        </p:nvSpPr>
        <p:spPr>
          <a:xfrm>
            <a:off x="341007" y="5067587"/>
            <a:ext cx="3371759" cy="1477328"/>
          </a:xfrm>
          <a:prstGeom prst="rect">
            <a:avLst/>
          </a:prstGeom>
          <a:noFill/>
        </p:spPr>
        <p:txBody>
          <a:bodyPr wrap="square" rtlCol="0">
            <a:spAutoFit/>
          </a:bodyPr>
          <a:lstStyle/>
          <a:p>
            <a:r>
              <a:rPr lang="en-US" dirty="0"/>
              <a:t>Take homes:</a:t>
            </a:r>
          </a:p>
          <a:p>
            <a:pPr marL="285750" indent="-285750">
              <a:buFontTx/>
              <a:buChar char="-"/>
            </a:pPr>
            <a:r>
              <a:rPr lang="en-US" dirty="0"/>
              <a:t>Quicker test turnaround</a:t>
            </a:r>
          </a:p>
          <a:p>
            <a:r>
              <a:rPr lang="en-US" dirty="0"/>
              <a:t>(new in house testing for MU)</a:t>
            </a:r>
          </a:p>
          <a:p>
            <a:pPr marL="285750" indent="-285750">
              <a:buFontTx/>
              <a:buChar char="-"/>
            </a:pPr>
            <a:r>
              <a:rPr lang="en-US" dirty="0"/>
              <a:t>Overall curves down-trending for positive cases and testing</a:t>
            </a:r>
          </a:p>
        </p:txBody>
      </p:sp>
    </p:spTree>
    <p:extLst>
      <p:ext uri="{BB962C8B-B14F-4D97-AF65-F5344CB8AC3E}">
        <p14:creationId xmlns:p14="http://schemas.microsoft.com/office/powerpoint/2010/main" val="199983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9C9DB1D-7911-9549-A454-2A0C93525780}"/>
              </a:ext>
            </a:extLst>
          </p:cNvPr>
          <p:cNvPicPr>
            <a:picLocks noChangeAspect="1"/>
          </p:cNvPicPr>
          <p:nvPr/>
        </p:nvPicPr>
        <p:blipFill>
          <a:blip r:embed="rId2"/>
          <a:stretch>
            <a:fillRect/>
          </a:stretch>
        </p:blipFill>
        <p:spPr>
          <a:xfrm>
            <a:off x="0" y="2053354"/>
            <a:ext cx="12192000" cy="2751292"/>
          </a:xfrm>
          <a:prstGeom prst="rect">
            <a:avLst/>
          </a:prstGeom>
        </p:spPr>
      </p:pic>
      <p:sp>
        <p:nvSpPr>
          <p:cNvPr id="3" name="TextBox 2">
            <a:extLst>
              <a:ext uri="{FF2B5EF4-FFF2-40B4-BE49-F238E27FC236}">
                <a16:creationId xmlns:a16="http://schemas.microsoft.com/office/drawing/2014/main" xmlns="" id="{B1D9DDE0-F698-9F4F-A141-30CC6006F6DD}"/>
              </a:ext>
            </a:extLst>
          </p:cNvPr>
          <p:cNvSpPr txBox="1"/>
          <p:nvPr/>
        </p:nvSpPr>
        <p:spPr>
          <a:xfrm>
            <a:off x="0" y="4913194"/>
            <a:ext cx="11518710" cy="276999"/>
          </a:xfrm>
          <a:prstGeom prst="rect">
            <a:avLst/>
          </a:prstGeom>
          <a:noFill/>
        </p:spPr>
        <p:txBody>
          <a:bodyPr wrap="square" rtlCol="0">
            <a:spAutoFit/>
          </a:bodyPr>
          <a:lstStyle/>
          <a:p>
            <a:r>
              <a:rPr lang="en-US" sz="1200" dirty="0">
                <a:hlinkClick r:id="rId3"/>
              </a:rPr>
              <a:t>https://covid19.healthdata.org/united-states-of-america/missouri?fbclid=IwAR2BYtLRxgItTuheLns9j1_poaR0wTcZL3Z1KMZyemG_y9_-acGmpCGgEIU</a:t>
            </a:r>
            <a:endParaRPr lang="en-US" sz="1200" dirty="0"/>
          </a:p>
        </p:txBody>
      </p:sp>
      <p:pic>
        <p:nvPicPr>
          <p:cNvPr id="4" name="Picture 3">
            <a:extLst>
              <a:ext uri="{FF2B5EF4-FFF2-40B4-BE49-F238E27FC236}">
                <a16:creationId xmlns:a16="http://schemas.microsoft.com/office/drawing/2014/main" xmlns="" id="{1B7A8E00-04BB-F846-8AB6-4222A305B94C}"/>
              </a:ext>
            </a:extLst>
          </p:cNvPr>
          <p:cNvPicPr>
            <a:picLocks noChangeAspect="1"/>
          </p:cNvPicPr>
          <p:nvPr/>
        </p:nvPicPr>
        <p:blipFill>
          <a:blip r:embed="rId4"/>
          <a:stretch>
            <a:fillRect/>
          </a:stretch>
        </p:blipFill>
        <p:spPr>
          <a:xfrm>
            <a:off x="7962900" y="5562600"/>
            <a:ext cx="4229100" cy="1295400"/>
          </a:xfrm>
          <a:prstGeom prst="rect">
            <a:avLst/>
          </a:prstGeom>
        </p:spPr>
      </p:pic>
      <p:sp>
        <p:nvSpPr>
          <p:cNvPr id="5" name="TextBox 4">
            <a:extLst>
              <a:ext uri="{FF2B5EF4-FFF2-40B4-BE49-F238E27FC236}">
                <a16:creationId xmlns:a16="http://schemas.microsoft.com/office/drawing/2014/main" xmlns="" id="{739DFBB5-E706-CC48-81E2-62F2888E9EAB}"/>
              </a:ext>
            </a:extLst>
          </p:cNvPr>
          <p:cNvSpPr txBox="1"/>
          <p:nvPr/>
        </p:nvSpPr>
        <p:spPr>
          <a:xfrm>
            <a:off x="4503762" y="1667807"/>
            <a:ext cx="2975211" cy="369332"/>
          </a:xfrm>
          <a:prstGeom prst="rect">
            <a:avLst/>
          </a:prstGeom>
          <a:noFill/>
        </p:spPr>
        <p:txBody>
          <a:bodyPr wrap="square" rtlCol="0">
            <a:spAutoFit/>
          </a:bodyPr>
          <a:lstStyle/>
          <a:p>
            <a:pPr algn="ctr"/>
            <a:r>
              <a:rPr lang="en-US" dirty="0"/>
              <a:t>Missouri</a:t>
            </a:r>
          </a:p>
        </p:txBody>
      </p:sp>
    </p:spTree>
    <p:extLst>
      <p:ext uri="{BB962C8B-B14F-4D97-AF65-F5344CB8AC3E}">
        <p14:creationId xmlns:p14="http://schemas.microsoft.com/office/powerpoint/2010/main" val="4040880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0A1BF56-2050-9243-AC61-145F585018EF}"/>
              </a:ext>
            </a:extLst>
          </p:cNvPr>
          <p:cNvPicPr>
            <a:picLocks noChangeAspect="1"/>
          </p:cNvPicPr>
          <p:nvPr/>
        </p:nvPicPr>
        <p:blipFill>
          <a:blip r:embed="rId2"/>
          <a:stretch>
            <a:fillRect/>
          </a:stretch>
        </p:blipFill>
        <p:spPr>
          <a:xfrm>
            <a:off x="218364" y="262430"/>
            <a:ext cx="11755272" cy="4904929"/>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xmlns="" id="{F6E13FF6-068C-5C4F-A9A6-54B403CB5454}"/>
                  </a:ext>
                </a:extLst>
              </p14:cNvPr>
              <p14:cNvContentPartPr/>
              <p14:nvPr/>
            </p14:nvContentPartPr>
            <p14:xfrm>
              <a:off x="8490686" y="4203741"/>
              <a:ext cx="234720" cy="518400"/>
            </p14:xfrm>
          </p:contentPart>
        </mc:Choice>
        <mc:Fallback xmlns="">
          <p:pic>
            <p:nvPicPr>
              <p:cNvPr id="3" name="Ink 2">
                <a:extLst>
                  <a:ext uri="{FF2B5EF4-FFF2-40B4-BE49-F238E27FC236}">
                    <a16:creationId xmlns:a16="http://schemas.microsoft.com/office/drawing/2014/main" id="{F6E13FF6-068C-5C4F-A9A6-54B403CB5454}"/>
                  </a:ext>
                </a:extLst>
              </p:cNvPr>
              <p:cNvPicPr/>
              <p:nvPr/>
            </p:nvPicPr>
            <p:blipFill>
              <a:blip r:embed="rId4"/>
              <a:stretch>
                <a:fillRect/>
              </a:stretch>
            </p:blipFill>
            <p:spPr>
              <a:xfrm>
                <a:off x="8481686" y="4195101"/>
                <a:ext cx="252360" cy="536040"/>
              </a:xfrm>
              <a:prstGeom prst="rect">
                <a:avLst/>
              </a:prstGeom>
            </p:spPr>
          </p:pic>
        </mc:Fallback>
      </mc:AlternateContent>
      <p:sp>
        <p:nvSpPr>
          <p:cNvPr id="4" name="TextBox 3">
            <a:extLst>
              <a:ext uri="{FF2B5EF4-FFF2-40B4-BE49-F238E27FC236}">
                <a16:creationId xmlns:a16="http://schemas.microsoft.com/office/drawing/2014/main" xmlns="" id="{9D6A8F7A-E239-3B47-9A8A-2B57D7643041}"/>
              </a:ext>
            </a:extLst>
          </p:cNvPr>
          <p:cNvSpPr txBox="1"/>
          <p:nvPr/>
        </p:nvSpPr>
        <p:spPr>
          <a:xfrm>
            <a:off x="436728" y="4988254"/>
            <a:ext cx="3982841" cy="1200329"/>
          </a:xfrm>
          <a:prstGeom prst="rect">
            <a:avLst/>
          </a:prstGeom>
          <a:noFill/>
        </p:spPr>
        <p:txBody>
          <a:bodyPr wrap="square" rtlCol="0">
            <a:spAutoFit/>
          </a:bodyPr>
          <a:lstStyle/>
          <a:p>
            <a:r>
              <a:rPr lang="en-US" dirty="0"/>
              <a:t>Based on IHME projection, relaxation of social distancing may be possible with containment strategies (testing, contact tracing, limiting crowd size) on June 1</a:t>
            </a:r>
          </a:p>
        </p:txBody>
      </p:sp>
      <p:pic>
        <p:nvPicPr>
          <p:cNvPr id="5" name="Picture 4">
            <a:extLst>
              <a:ext uri="{FF2B5EF4-FFF2-40B4-BE49-F238E27FC236}">
                <a16:creationId xmlns:a16="http://schemas.microsoft.com/office/drawing/2014/main" xmlns="" id="{6CECC5F7-4191-604D-B411-3BCA27A9A623}"/>
              </a:ext>
            </a:extLst>
          </p:cNvPr>
          <p:cNvPicPr>
            <a:picLocks noChangeAspect="1"/>
          </p:cNvPicPr>
          <p:nvPr/>
        </p:nvPicPr>
        <p:blipFill>
          <a:blip r:embed="rId5"/>
          <a:stretch>
            <a:fillRect/>
          </a:stretch>
        </p:blipFill>
        <p:spPr>
          <a:xfrm>
            <a:off x="7962900" y="5562600"/>
            <a:ext cx="4229100" cy="1295400"/>
          </a:xfrm>
          <a:prstGeom prst="rect">
            <a:avLst/>
          </a:prstGeom>
        </p:spPr>
      </p:pic>
      <p:sp>
        <p:nvSpPr>
          <p:cNvPr id="6" name="TextBox 5">
            <a:extLst>
              <a:ext uri="{FF2B5EF4-FFF2-40B4-BE49-F238E27FC236}">
                <a16:creationId xmlns:a16="http://schemas.microsoft.com/office/drawing/2014/main" xmlns="" id="{420C51BA-D423-4745-805C-7C88AA411450}"/>
              </a:ext>
            </a:extLst>
          </p:cNvPr>
          <p:cNvSpPr txBox="1"/>
          <p:nvPr/>
        </p:nvSpPr>
        <p:spPr>
          <a:xfrm>
            <a:off x="218364" y="6359857"/>
            <a:ext cx="7744536" cy="400110"/>
          </a:xfrm>
          <a:prstGeom prst="rect">
            <a:avLst/>
          </a:prstGeom>
          <a:noFill/>
        </p:spPr>
        <p:txBody>
          <a:bodyPr wrap="square" rtlCol="0">
            <a:spAutoFit/>
          </a:bodyPr>
          <a:lstStyle/>
          <a:p>
            <a:r>
              <a:rPr lang="en-US" sz="1000" dirty="0">
                <a:hlinkClick r:id="rId6"/>
              </a:rPr>
              <a:t>https://covid19.healthdata.org/united-states-of-america/missouri?fbclid=IwAR2BYtLRxgItTuheLns9j1_poaR0wTcZL3Z1KMZyemG_y9_-acGmpCGgEIU</a:t>
            </a:r>
            <a:endParaRPr lang="en-US" sz="1000" dirty="0"/>
          </a:p>
        </p:txBody>
      </p:sp>
    </p:spTree>
    <p:extLst>
      <p:ext uri="{BB962C8B-B14F-4D97-AF65-F5344CB8AC3E}">
        <p14:creationId xmlns:p14="http://schemas.microsoft.com/office/powerpoint/2010/main" val="818050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6DE9ED-66F9-3442-B571-AD82603C16DC}"/>
              </a:ext>
            </a:extLst>
          </p:cNvPr>
          <p:cNvSpPr>
            <a:spLocks noGrp="1"/>
          </p:cNvSpPr>
          <p:nvPr>
            <p:ph type="title"/>
          </p:nvPr>
        </p:nvSpPr>
        <p:spPr/>
        <p:txBody>
          <a:bodyPr/>
          <a:lstStyle/>
          <a:p>
            <a:r>
              <a:rPr lang="en-US" dirty="0"/>
              <a:t>Recent Changes at MU</a:t>
            </a:r>
          </a:p>
        </p:txBody>
      </p:sp>
      <p:sp>
        <p:nvSpPr>
          <p:cNvPr id="3" name="Content Placeholder 2">
            <a:extLst>
              <a:ext uri="{FF2B5EF4-FFF2-40B4-BE49-F238E27FC236}">
                <a16:creationId xmlns:a16="http://schemas.microsoft.com/office/drawing/2014/main" xmlns="" id="{C0D68832-5CBE-E242-8455-E5A734A43439}"/>
              </a:ext>
            </a:extLst>
          </p:cNvPr>
          <p:cNvSpPr>
            <a:spLocks noGrp="1"/>
          </p:cNvSpPr>
          <p:nvPr>
            <p:ph idx="1"/>
          </p:nvPr>
        </p:nvSpPr>
        <p:spPr/>
        <p:txBody>
          <a:bodyPr/>
          <a:lstStyle/>
          <a:p>
            <a:r>
              <a:rPr lang="en-US" dirty="0"/>
              <a:t>Drive-thru testing, change in hours – testing numbers declining</a:t>
            </a:r>
          </a:p>
          <a:p>
            <a:pPr lvl="1"/>
            <a:r>
              <a:rPr lang="en-US" dirty="0"/>
              <a:t>Monday – Friday 8:00 – 19:00</a:t>
            </a:r>
          </a:p>
          <a:p>
            <a:pPr lvl="1"/>
            <a:r>
              <a:rPr lang="en-US" dirty="0"/>
              <a:t>Saturday 8:00 – 12:00</a:t>
            </a:r>
          </a:p>
          <a:p>
            <a:pPr lvl="1"/>
            <a:r>
              <a:rPr lang="en-US" dirty="0"/>
              <a:t>Sunday closed</a:t>
            </a:r>
          </a:p>
          <a:p>
            <a:r>
              <a:rPr lang="en-US" dirty="0"/>
              <a:t>We are continually evaluating our resources and planning is in progress for a phased progression towards ”re-opening,” keeping in mind that returning to pre-</a:t>
            </a:r>
            <a:r>
              <a:rPr lang="en-US" dirty="0" err="1"/>
              <a:t>Covid</a:t>
            </a:r>
            <a:r>
              <a:rPr lang="en-US" dirty="0"/>
              <a:t> “normalcy” will not happen quickly</a:t>
            </a:r>
          </a:p>
          <a:p>
            <a:r>
              <a:rPr lang="en-US" dirty="0"/>
              <a:t>There is a learning curve and changes are frequent as we learn more about this novel infection and monitor case trends</a:t>
            </a:r>
          </a:p>
          <a:p>
            <a:r>
              <a:rPr lang="en-US" dirty="0"/>
              <a:t>Telehealth is growing substantially</a:t>
            </a:r>
          </a:p>
        </p:txBody>
      </p:sp>
      <p:pic>
        <p:nvPicPr>
          <p:cNvPr id="4" name="Picture 3">
            <a:extLst>
              <a:ext uri="{FF2B5EF4-FFF2-40B4-BE49-F238E27FC236}">
                <a16:creationId xmlns:a16="http://schemas.microsoft.com/office/drawing/2014/main" xmlns="" id="{DDB1F85A-38FC-D544-930E-5AFDD5FDAE82}"/>
              </a:ext>
            </a:extLst>
          </p:cNvPr>
          <p:cNvPicPr>
            <a:picLocks noChangeAspect="1"/>
          </p:cNvPicPr>
          <p:nvPr/>
        </p:nvPicPr>
        <p:blipFill>
          <a:blip r:embed="rId2"/>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1082907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BEEB93-8031-2345-893D-A5CB27B8078D}"/>
              </a:ext>
            </a:extLst>
          </p:cNvPr>
          <p:cNvSpPr>
            <a:spLocks noGrp="1"/>
          </p:cNvSpPr>
          <p:nvPr>
            <p:ph type="title"/>
          </p:nvPr>
        </p:nvSpPr>
        <p:spPr/>
        <p:txBody>
          <a:bodyPr/>
          <a:lstStyle/>
          <a:p>
            <a:r>
              <a:rPr lang="en-US" dirty="0"/>
              <a:t>A few cases from MU</a:t>
            </a:r>
          </a:p>
        </p:txBody>
      </p:sp>
      <p:sp>
        <p:nvSpPr>
          <p:cNvPr id="3" name="Content Placeholder 2">
            <a:extLst>
              <a:ext uri="{FF2B5EF4-FFF2-40B4-BE49-F238E27FC236}">
                <a16:creationId xmlns:a16="http://schemas.microsoft.com/office/drawing/2014/main" xmlns="" id="{8C9E65CD-593C-224A-8A33-860A165E6AE6}"/>
              </a:ext>
            </a:extLst>
          </p:cNvPr>
          <p:cNvSpPr>
            <a:spLocks noGrp="1"/>
          </p:cNvSpPr>
          <p:nvPr>
            <p:ph idx="1"/>
          </p:nvPr>
        </p:nvSpPr>
        <p:spPr/>
        <p:txBody>
          <a:bodyPr/>
          <a:lstStyle/>
          <a:p>
            <a:r>
              <a:rPr lang="en-US" dirty="0"/>
              <a:t>Thank you to my colleague Hariharan </a:t>
            </a:r>
            <a:r>
              <a:rPr lang="en-US" dirty="0" err="1"/>
              <a:t>Regunath</a:t>
            </a:r>
            <a:r>
              <a:rPr lang="en-US" dirty="0"/>
              <a:t> for sharing some of these slides</a:t>
            </a:r>
          </a:p>
        </p:txBody>
      </p:sp>
      <p:pic>
        <p:nvPicPr>
          <p:cNvPr id="4" name="Picture 3">
            <a:extLst>
              <a:ext uri="{FF2B5EF4-FFF2-40B4-BE49-F238E27FC236}">
                <a16:creationId xmlns:a16="http://schemas.microsoft.com/office/drawing/2014/main" xmlns="" id="{449D7296-55D3-1E42-B3C4-C6C9B9A05EE9}"/>
              </a:ext>
            </a:extLst>
          </p:cNvPr>
          <p:cNvPicPr>
            <a:picLocks noChangeAspect="1"/>
          </p:cNvPicPr>
          <p:nvPr/>
        </p:nvPicPr>
        <p:blipFill>
          <a:blip r:embed="rId2"/>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362111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877F55-DB2D-0A47-B2F8-15389FD8F05A}"/>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xmlns="" id="{935E7C99-E8F3-5641-9FCE-5A12BB09EF4B}"/>
              </a:ext>
            </a:extLst>
          </p:cNvPr>
          <p:cNvSpPr>
            <a:spLocks noGrp="1"/>
          </p:cNvSpPr>
          <p:nvPr>
            <p:ph idx="1"/>
          </p:nvPr>
        </p:nvSpPr>
        <p:spPr/>
        <p:txBody>
          <a:bodyPr/>
          <a:lstStyle/>
          <a:p>
            <a:r>
              <a:rPr lang="en-US" dirty="0"/>
              <a:t>65 y/o male non-smoker </a:t>
            </a:r>
          </a:p>
          <a:p>
            <a:r>
              <a:rPr lang="en-US" dirty="0"/>
              <a:t>HTN, HLD, pre-diabetes; Meds: lisinopril, metoprolol, statin</a:t>
            </a:r>
          </a:p>
          <a:p>
            <a:r>
              <a:rPr lang="en-US" dirty="0"/>
              <a:t>Returned from Europe (unsure where) 3/15/20, upon arrival home developed fever 101.5’F, fatigue, weakness, myalgias, mild dry cough</a:t>
            </a:r>
          </a:p>
          <a:p>
            <a:r>
              <a:rPr lang="en-US" dirty="0"/>
              <a:t>Urgent care video visit 3/18/20 – drive thru testing returned positive on 3/19, patient informed 3/20, stable, no further action needed</a:t>
            </a:r>
          </a:p>
          <a:p>
            <a:r>
              <a:rPr lang="en-US" dirty="0"/>
              <a:t>3/21 worsening symptoms, admitted via ED</a:t>
            </a:r>
          </a:p>
          <a:p>
            <a:endParaRPr lang="en-US" dirty="0"/>
          </a:p>
        </p:txBody>
      </p:sp>
      <p:pic>
        <p:nvPicPr>
          <p:cNvPr id="4" name="Picture 3">
            <a:extLst>
              <a:ext uri="{FF2B5EF4-FFF2-40B4-BE49-F238E27FC236}">
                <a16:creationId xmlns:a16="http://schemas.microsoft.com/office/drawing/2014/main" xmlns="" id="{A577FBAC-3C01-BD4C-B5AC-CDD4DC67F8F7}"/>
              </a:ext>
            </a:extLst>
          </p:cNvPr>
          <p:cNvPicPr>
            <a:picLocks noChangeAspect="1"/>
          </p:cNvPicPr>
          <p:nvPr/>
        </p:nvPicPr>
        <p:blipFill>
          <a:blip r:embed="rId2"/>
          <a:stretch>
            <a:fillRect/>
          </a:stretch>
        </p:blipFill>
        <p:spPr>
          <a:xfrm>
            <a:off x="7962900" y="5562600"/>
            <a:ext cx="4229100" cy="1295400"/>
          </a:xfrm>
          <a:prstGeom prst="rect">
            <a:avLst/>
          </a:prstGeom>
        </p:spPr>
      </p:pic>
    </p:spTree>
    <p:extLst>
      <p:ext uri="{BB962C8B-B14F-4D97-AF65-F5344CB8AC3E}">
        <p14:creationId xmlns:p14="http://schemas.microsoft.com/office/powerpoint/2010/main" val="268785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1278</Words>
  <Application>Microsoft Office PowerPoint</Application>
  <PresentationFormat>Widescreen</PresentationFormat>
  <Paragraphs>150</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MU Health Care Covid-19 Update</vt:lpstr>
      <vt:lpstr>Covid-19 at MUHC</vt:lpstr>
      <vt:lpstr>PowerPoint Presentation</vt:lpstr>
      <vt:lpstr>PowerPoint Presentation</vt:lpstr>
      <vt:lpstr>PowerPoint Presentation</vt:lpstr>
      <vt:lpstr>PowerPoint Presentation</vt:lpstr>
      <vt:lpstr>Recent Changes at MU</vt:lpstr>
      <vt:lpstr>A few cases from MU</vt:lpstr>
      <vt:lpstr>Case 1</vt:lpstr>
      <vt:lpstr>Case 1</vt:lpstr>
      <vt:lpstr>Case 1</vt:lpstr>
      <vt:lpstr>Case 1</vt:lpstr>
      <vt:lpstr>Case 1</vt:lpstr>
      <vt:lpstr>Case 1</vt:lpstr>
      <vt:lpstr>Case 1</vt:lpstr>
      <vt:lpstr>Case 1</vt:lpstr>
      <vt:lpstr>Case 1</vt:lpstr>
      <vt:lpstr>Case 1</vt:lpstr>
      <vt:lpstr>Case 2</vt:lpstr>
      <vt:lpstr>Case 2</vt:lpstr>
      <vt:lpstr>Case 2</vt:lpstr>
      <vt:lpstr>Case 2</vt:lpstr>
      <vt:lpstr>Case 2</vt:lpstr>
      <vt:lpstr>Case 2</vt:lpstr>
      <vt:lpstr>Other Selected Cases </vt:lpstr>
      <vt:lpstr>Other Selected Cases</vt:lpstr>
      <vt:lpstr>MUHC Observational Data </vt:lpstr>
      <vt:lpstr>MUHC Observational Data</vt:lpstr>
      <vt:lpstr>MUHC Observational Data</vt:lpstr>
      <vt:lpstr>MUHC Observational Data</vt:lpstr>
      <vt:lpstr>Observations Disclaimer – my own thoughts</vt:lpstr>
      <vt:lpstr>Research</vt:lpstr>
      <vt:lpstr>Convalescent Plasma Donation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 Health Care Covid-19 Update</dc:title>
  <dc:creator>Taylor Nelson</dc:creator>
  <cp:lastModifiedBy>Sarah Luebbert</cp:lastModifiedBy>
  <cp:revision>44</cp:revision>
  <dcterms:created xsi:type="dcterms:W3CDTF">2020-04-20T23:00:22Z</dcterms:created>
  <dcterms:modified xsi:type="dcterms:W3CDTF">2020-04-21T18:46:13Z</dcterms:modified>
</cp:coreProperties>
</file>