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14"/>
  </p:normalViewPr>
  <p:slideViewPr>
    <p:cSldViewPr snapToGrid="0" snapToObjects="1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8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3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3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5345-7E33-A743-8295-4EAEE5B0DE6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BFEB-189E-2144-BF96-CCEC61EF015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9057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Hospital Challenges with the Covid-19 </a:t>
            </a:r>
            <a:r>
              <a:rPr lang="en-US" dirty="0" smtClean="0"/>
              <a:t>Pandemic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Robin Blount</a:t>
            </a:r>
          </a:p>
          <a:p>
            <a:r>
              <a:rPr lang="en-US" dirty="0" smtClean="0"/>
              <a:t>April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Discussion/Questions?</a:t>
            </a:r>
          </a:p>
        </p:txBody>
      </p:sp>
      <p:pic>
        <p:nvPicPr>
          <p:cNvPr id="1026" name="Picture 2" descr="Interview Questions for Employers | Employ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690688"/>
            <a:ext cx="5715000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6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of the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Mid-Missouri had the “luxury” of having a head start on mitigation efforts.</a:t>
            </a:r>
          </a:p>
          <a:p>
            <a:pPr lvl="0"/>
            <a:r>
              <a:rPr lang="en-US" dirty="0"/>
              <a:t>City and County invoked stay at home orders.</a:t>
            </a:r>
          </a:p>
          <a:p>
            <a:pPr lvl="0"/>
            <a:r>
              <a:rPr lang="en-US" dirty="0"/>
              <a:t>All hospitals began planning as early as February and opened incident command centers in March.</a:t>
            </a:r>
          </a:p>
          <a:p>
            <a:pPr lvl="0"/>
            <a:r>
              <a:rPr lang="en-US" dirty="0"/>
              <a:t>Schools, colleges, university all closed, no return after spring break.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at Boone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No students, volunteers, consultants (on site) or vendors.</a:t>
            </a:r>
          </a:p>
          <a:p>
            <a:pPr lvl="0"/>
            <a:r>
              <a:rPr lang="en-US" dirty="0"/>
              <a:t>Suspended elective procedures</a:t>
            </a:r>
          </a:p>
          <a:p>
            <a:pPr lvl="0"/>
            <a:r>
              <a:rPr lang="en-US" dirty="0"/>
              <a:t>No visitors with only a few exceptions (birth, end of life, essential caregiver, pediatrics)</a:t>
            </a:r>
          </a:p>
          <a:p>
            <a:pPr lvl="0"/>
            <a:r>
              <a:rPr lang="en-US" dirty="0"/>
              <a:t>Screening all staff, providers, visitors with temperature and appropriate questions.</a:t>
            </a:r>
          </a:p>
          <a:p>
            <a:pPr lvl="0"/>
            <a:r>
              <a:rPr lang="en-US" dirty="0"/>
              <a:t>Restricted entry points to hospital facilities.</a:t>
            </a:r>
          </a:p>
          <a:p>
            <a:pPr lvl="0"/>
            <a:r>
              <a:rPr lang="en-US" dirty="0"/>
              <a:t>Opened drive through testing, approximately 1200 completed, approximately 2% positive rate.</a:t>
            </a:r>
          </a:p>
          <a:p>
            <a:r>
              <a:rPr lang="en-US" dirty="0"/>
              <a:t>Closed fitness center and several external service sites (Nifong).</a:t>
            </a:r>
          </a:p>
        </p:txBody>
      </p:sp>
    </p:spTree>
    <p:extLst>
      <p:ext uri="{BB962C8B-B14F-4D97-AF65-F5344CB8AC3E}">
        <p14:creationId xmlns:p14="http://schemas.microsoft.com/office/powerpoint/2010/main" val="12152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Medical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MEC and Medical Staff Leadership fully involved in discussions and decisions on suspending elective procedures and supporting mitigation measures.</a:t>
            </a:r>
          </a:p>
          <a:p>
            <a:pPr lvl="0"/>
            <a:r>
              <a:rPr lang="en-US" dirty="0"/>
              <a:t>Followed carefully evaluated recommendations of national medical societies and guidelines from CDC.</a:t>
            </a:r>
          </a:p>
          <a:p>
            <a:pPr lvl="0"/>
            <a:r>
              <a:rPr lang="en-US" dirty="0"/>
              <a:t>Developed physician surge plan including specialty led teams with other physicians in “non-traditional” roles.  Supervisory model for ED, ICU and Hospital Medicine.</a:t>
            </a:r>
          </a:p>
          <a:p>
            <a:pPr lvl="0"/>
            <a:r>
              <a:rPr lang="en-US" dirty="0"/>
              <a:t>Education on Covid-19 illness, epidemiology and treatment management provided to staff.</a:t>
            </a:r>
          </a:p>
          <a:p>
            <a:r>
              <a:rPr lang="en-US" dirty="0"/>
              <a:t>Disaster credentialing if necessary.</a:t>
            </a:r>
          </a:p>
        </p:txBody>
      </p:sp>
    </p:spTree>
    <p:extLst>
      <p:ext uri="{BB962C8B-B14F-4D97-AF65-F5344CB8AC3E}">
        <p14:creationId xmlns:p14="http://schemas.microsoft.com/office/powerpoint/2010/main" val="6952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Issues Encountered as a Community Hospital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90% of providers at Boone are in private practice.</a:t>
            </a:r>
          </a:p>
          <a:p>
            <a:pPr lvl="0"/>
            <a:r>
              <a:rPr lang="en-US" dirty="0"/>
              <a:t>Challenge of a surge model with non-employed physicians-volunteers.</a:t>
            </a:r>
          </a:p>
          <a:p>
            <a:pPr lvl="0"/>
            <a:r>
              <a:rPr lang="en-US" dirty="0"/>
              <a:t>Significantly less support from state and federal subsidies for the uninsured and Medicaid populations.</a:t>
            </a:r>
          </a:p>
          <a:p>
            <a:pPr lvl="0"/>
            <a:r>
              <a:rPr lang="en-US" dirty="0"/>
              <a:t>Significantly lower margins than academic centers.</a:t>
            </a:r>
          </a:p>
          <a:p>
            <a:r>
              <a:rPr lang="en-US" dirty="0"/>
              <a:t>“Breakeven” Medicare funding.  Heavy reliance on managed care , 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  <a:r>
              <a:rPr lang="en-US" dirty="0" err="1"/>
              <a:t>payors</a:t>
            </a:r>
            <a:r>
              <a:rPr lang="en-US" dirty="0"/>
              <a:t> and elective procedures.</a:t>
            </a:r>
          </a:p>
        </p:txBody>
      </p:sp>
    </p:spTree>
    <p:extLst>
      <p:ext uri="{BB962C8B-B14F-4D97-AF65-F5344CB8AC3E}">
        <p14:creationId xmlns:p14="http://schemas.microsoft.com/office/powerpoint/2010/main" val="16734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Issues with Private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Physicians still very reliant on fee for service, not salaried.</a:t>
            </a:r>
          </a:p>
          <a:p>
            <a:pPr lvl="0"/>
            <a:r>
              <a:rPr lang="en-US" dirty="0"/>
              <a:t>Ongoing overhead despite volumes.  Staff, rent, utilities, mortgages.</a:t>
            </a:r>
          </a:p>
          <a:p>
            <a:pPr lvl="0"/>
            <a:r>
              <a:rPr lang="en-US" dirty="0"/>
              <a:t>Depending on specialty, all have seen a significant decline in billable services.  Surgical DRG payments markedly reduce AR with no ongoing procedures and surgeries.</a:t>
            </a:r>
          </a:p>
          <a:p>
            <a:r>
              <a:rPr lang="en-US" dirty="0"/>
              <a:t>Government relaxation of some regulatory issues have allowed some practices to continue with services, still limited, via tele-visits.  Previously CMS did not reimburse for video or telephone interactions with patients</a:t>
            </a:r>
          </a:p>
        </p:txBody>
      </p:sp>
    </p:spTree>
    <p:extLst>
      <p:ext uri="{BB962C8B-B14F-4D97-AF65-F5344CB8AC3E}">
        <p14:creationId xmlns:p14="http://schemas.microsoft.com/office/powerpoint/2010/main" val="794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seen with our private physicians?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Dramatic decline in office interactions.  Primary care “managing” with virtual visits but volumes still dramatically impacted.  Many older patients have difficulty with this technology</a:t>
            </a:r>
            <a:r>
              <a:rPr lang="en-US" dirty="0" smtClean="0"/>
              <a:t>.  Patients putting off routine visits until they can “really” see the doctor.</a:t>
            </a:r>
            <a:endParaRPr lang="en-US" dirty="0"/>
          </a:p>
          <a:p>
            <a:pPr lvl="0"/>
            <a:r>
              <a:rPr lang="en-US" dirty="0"/>
              <a:t>Surgical and procedural specialists seeing dramatic decline in professional fees.  </a:t>
            </a:r>
          </a:p>
          <a:p>
            <a:pPr lvl="0"/>
            <a:r>
              <a:rPr lang="en-US" dirty="0"/>
              <a:t>Surgical centers closed or limited to emergent or urgent procedures.</a:t>
            </a:r>
          </a:p>
          <a:p>
            <a:pPr lvl="0"/>
            <a:r>
              <a:rPr lang="en-US" dirty="0"/>
              <a:t>Closed endoscopy centers.</a:t>
            </a:r>
          </a:p>
          <a:p>
            <a:pPr lvl="0"/>
            <a:r>
              <a:rPr lang="en-US" dirty="0"/>
              <a:t>Boone performing ¼-1/3 usual volume of surgeries.  General inpatient census at 50%.</a:t>
            </a:r>
          </a:p>
          <a:p>
            <a:pPr lvl="0"/>
            <a:r>
              <a:rPr lang="en-US" dirty="0"/>
              <a:t>Outpatient imaging mostly suspended, mammograms, bone density, follow up CT, etc.</a:t>
            </a:r>
          </a:p>
          <a:p>
            <a:pPr lvl="0"/>
            <a:r>
              <a:rPr lang="en-US" dirty="0"/>
              <a:t>Anesthesia dramatically affected with only 10-15% of usual business.</a:t>
            </a:r>
          </a:p>
          <a:p>
            <a:r>
              <a:rPr lang="en-US" dirty="0"/>
              <a:t>Dental offices mostly closed, rare dental emergencies only business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33019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Solutions/Actions among private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number of integrated groups have enacted partner salary cuts.</a:t>
            </a:r>
          </a:p>
          <a:p>
            <a:pPr lvl="0"/>
            <a:r>
              <a:rPr lang="en-US" dirty="0"/>
              <a:t>Solo practitioners hit very hard with no AR.  Only source of income and sole responsibility for overhead.  Resorting to small business loans.</a:t>
            </a:r>
          </a:p>
          <a:p>
            <a:pPr lvl="0"/>
            <a:r>
              <a:rPr lang="en-US" dirty="0"/>
              <a:t>Several groups have furloughed or </a:t>
            </a:r>
            <a:r>
              <a:rPr lang="en-US" dirty="0" smtClean="0"/>
              <a:t>laid </a:t>
            </a:r>
            <a:r>
              <a:rPr lang="en-US" dirty="0"/>
              <a:t>off staff (Dental offices, JCMG)</a:t>
            </a:r>
          </a:p>
          <a:p>
            <a:pPr lvl="0"/>
            <a:r>
              <a:rPr lang="en-US" dirty="0"/>
              <a:t>Many groups have also applied for small business loans.</a:t>
            </a:r>
          </a:p>
          <a:p>
            <a:r>
              <a:rPr lang="en-US" dirty="0"/>
              <a:t>Larger groups assigning “younger” practitioners to hospital rounding.  Census down, groups that normally see all of their own patients now having assigned hospital physicians.</a:t>
            </a:r>
          </a:p>
        </p:txBody>
      </p:sp>
    </p:spTree>
    <p:extLst>
      <p:ext uri="{BB962C8B-B14F-4D97-AF65-F5344CB8AC3E}">
        <p14:creationId xmlns:p14="http://schemas.microsoft.com/office/powerpoint/2010/main" val="7130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consequences?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Will this type of crisis move more physicians to employment models?  Avoids personal responsibility for overhead and </a:t>
            </a:r>
            <a:r>
              <a:rPr lang="en-US" dirty="0" smtClean="0"/>
              <a:t>staff as well as ongoing income.</a:t>
            </a:r>
            <a:endParaRPr lang="en-US" dirty="0"/>
          </a:p>
          <a:p>
            <a:pPr lvl="0"/>
            <a:r>
              <a:rPr lang="en-US" dirty="0"/>
              <a:t>More retirements with financial stress of continuing with practice?</a:t>
            </a:r>
          </a:p>
          <a:p>
            <a:pPr lvl="0"/>
            <a:r>
              <a:rPr lang="en-US" dirty="0"/>
              <a:t>Will stimulus money cover </a:t>
            </a:r>
            <a:r>
              <a:rPr lang="en-US" dirty="0" smtClean="0"/>
              <a:t>enough </a:t>
            </a:r>
            <a:r>
              <a:rPr lang="en-US" dirty="0"/>
              <a:t>of the hospital loses?  BJC estimates the grants will only cover 10-20% of losses.  CMS “loan” results in an upfront payment of “6 months of payments” with zero CMS payment starting in 120 days until paid in full.</a:t>
            </a:r>
          </a:p>
          <a:p>
            <a:pPr lvl="0"/>
            <a:r>
              <a:rPr lang="en-US" dirty="0"/>
              <a:t>Will we see significant or permanent changes in payments for tele-visits and non-face to face interactions with patients?</a:t>
            </a:r>
          </a:p>
          <a:p>
            <a:r>
              <a:rPr lang="en-US" dirty="0"/>
              <a:t>Other deregulation to remain permanent?</a:t>
            </a:r>
          </a:p>
        </p:txBody>
      </p:sp>
    </p:spTree>
    <p:extLst>
      <p:ext uri="{BB962C8B-B14F-4D97-AF65-F5344CB8AC3E}">
        <p14:creationId xmlns:p14="http://schemas.microsoft.com/office/powerpoint/2010/main" val="30322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741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Community Hospital Challenges with the Covid-19 Pandemic</vt:lpstr>
      <vt:lpstr>Approach of the Pandemic</vt:lpstr>
      <vt:lpstr>Mitigation at Boone</vt:lpstr>
      <vt:lpstr>Coordination with Medical Staff</vt:lpstr>
      <vt:lpstr>Unique Issues Encountered as a Community Hospital</vt:lpstr>
      <vt:lpstr>Unique Issues with Private Practices</vt:lpstr>
      <vt:lpstr>What have we seen with our private physicians?</vt:lpstr>
      <vt:lpstr>Solutions/Actions among private groups</vt:lpstr>
      <vt:lpstr>Future consequences?</vt:lpstr>
      <vt:lpstr>Discussion/Questions?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Cornelius</dc:creator>
  <cp:lastModifiedBy>Sarah Luebbert</cp:lastModifiedBy>
  <cp:revision>7</cp:revision>
  <dcterms:created xsi:type="dcterms:W3CDTF">2017-06-26T18:46:42Z</dcterms:created>
  <dcterms:modified xsi:type="dcterms:W3CDTF">2020-04-21T18:46:35Z</dcterms:modified>
</cp:coreProperties>
</file>